
<file path=[Content_Types].xml><?xml version="1.0" encoding="utf-8"?>
<Types xmlns="http://schemas.openxmlformats.org/package/2006/content-types">
  <Default Extension="jpeg" ContentType="image/jpeg"/>
  <Default Extension="jpg" ContentType="image/jpeg"/>
  <Default Extension="page"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9"/>
  </p:notesMasterIdLst>
  <p:handoutMasterIdLst>
    <p:handoutMasterId r:id="rId30"/>
  </p:handoutMasterIdLst>
  <p:sldIdLst>
    <p:sldId id="256" r:id="rId2"/>
    <p:sldId id="304" r:id="rId3"/>
    <p:sldId id="257" r:id="rId4"/>
    <p:sldId id="302" r:id="rId5"/>
    <p:sldId id="289" r:id="rId6"/>
    <p:sldId id="281" r:id="rId7"/>
    <p:sldId id="290" r:id="rId8"/>
    <p:sldId id="260" r:id="rId9"/>
    <p:sldId id="276" r:id="rId10"/>
    <p:sldId id="301" r:id="rId11"/>
    <p:sldId id="277" r:id="rId12"/>
    <p:sldId id="278" r:id="rId13"/>
    <p:sldId id="300" r:id="rId14"/>
    <p:sldId id="285" r:id="rId15"/>
    <p:sldId id="287" r:id="rId16"/>
    <p:sldId id="294" r:id="rId17"/>
    <p:sldId id="286" r:id="rId18"/>
    <p:sldId id="288" r:id="rId19"/>
    <p:sldId id="296" r:id="rId20"/>
    <p:sldId id="303" r:id="rId21"/>
    <p:sldId id="307" r:id="rId22"/>
    <p:sldId id="305" r:id="rId23"/>
    <p:sldId id="309" r:id="rId24"/>
    <p:sldId id="306" r:id="rId25"/>
    <p:sldId id="311" r:id="rId26"/>
    <p:sldId id="297" r:id="rId27"/>
    <p:sldId id="299" r:id="rId2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68" autoAdjust="0"/>
    <p:restoredTop sz="87183" autoAdjust="0"/>
  </p:normalViewPr>
  <p:slideViewPr>
    <p:cSldViewPr>
      <p:cViewPr varScale="1">
        <p:scale>
          <a:sx n="107" d="100"/>
          <a:sy n="107" d="100"/>
        </p:scale>
        <p:origin x="199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FC8CE-B727-4E8A-8439-29E773CA80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0D0EF194-C665-47E5-947D-0A73EC83F66F}">
      <dgm:prSet phldrT="[Text]"/>
      <dgm:spPr/>
      <dgm:t>
        <a:bodyPr/>
        <a:lstStyle/>
        <a:p>
          <a:r>
            <a:rPr lang="en-US" dirty="0"/>
            <a:t>Segment 1</a:t>
          </a:r>
          <a:endParaRPr lang="en-GB" dirty="0"/>
        </a:p>
      </dgm:t>
    </dgm:pt>
    <dgm:pt modelId="{2302C320-D4D5-4F85-B671-D6983EF47316}" type="parTrans" cxnId="{4154F6C2-ECDB-45F7-BB53-96F829FA616D}">
      <dgm:prSet/>
      <dgm:spPr/>
      <dgm:t>
        <a:bodyPr/>
        <a:lstStyle/>
        <a:p>
          <a:endParaRPr lang="en-GB"/>
        </a:p>
      </dgm:t>
    </dgm:pt>
    <dgm:pt modelId="{FA2BCD23-1A96-4621-815D-5EA39F554FA7}" type="sibTrans" cxnId="{4154F6C2-ECDB-45F7-BB53-96F829FA616D}">
      <dgm:prSet/>
      <dgm:spPr/>
      <dgm:t>
        <a:bodyPr/>
        <a:lstStyle/>
        <a:p>
          <a:endParaRPr lang="en-GB"/>
        </a:p>
      </dgm:t>
    </dgm:pt>
    <dgm:pt modelId="{5755EDD1-A4CD-4F4F-BB4D-0F7974820C22}">
      <dgm:prSet phldrT="[Text]"/>
      <dgm:spPr/>
      <dgm:t>
        <a:bodyPr/>
        <a:lstStyle/>
        <a:p>
          <a:r>
            <a:rPr lang="en-US" dirty="0"/>
            <a:t>Project Topic Decision</a:t>
          </a:r>
          <a:endParaRPr lang="en-GB" dirty="0"/>
        </a:p>
      </dgm:t>
    </dgm:pt>
    <dgm:pt modelId="{A1283CB6-BAF6-4480-8605-1FD3E0AD93AD}" type="parTrans" cxnId="{C4941441-91BF-4C6C-8587-7034D21D0108}">
      <dgm:prSet/>
      <dgm:spPr/>
      <dgm:t>
        <a:bodyPr/>
        <a:lstStyle/>
        <a:p>
          <a:endParaRPr lang="en-GB"/>
        </a:p>
      </dgm:t>
    </dgm:pt>
    <dgm:pt modelId="{2982D975-C1C0-49EC-BBA9-3FF87E9F6114}" type="sibTrans" cxnId="{C4941441-91BF-4C6C-8587-7034D21D0108}">
      <dgm:prSet/>
      <dgm:spPr/>
      <dgm:t>
        <a:bodyPr/>
        <a:lstStyle/>
        <a:p>
          <a:endParaRPr lang="en-GB"/>
        </a:p>
      </dgm:t>
    </dgm:pt>
    <dgm:pt modelId="{1F8E728C-B048-4E8D-BBAE-BE65E07B47A9}">
      <dgm:prSet phldrT="[Text]"/>
      <dgm:spPr/>
      <dgm:t>
        <a:bodyPr/>
        <a:lstStyle/>
        <a:p>
          <a:r>
            <a:rPr lang="en-US" dirty="0"/>
            <a:t>Data Exploration</a:t>
          </a:r>
          <a:endParaRPr lang="en-GB" dirty="0"/>
        </a:p>
      </dgm:t>
    </dgm:pt>
    <dgm:pt modelId="{57FBED0D-2FDC-4F91-AE41-4C4A3DF1B41F}" type="parTrans" cxnId="{A62328EA-1A6B-4F0E-8586-A620C91227D7}">
      <dgm:prSet/>
      <dgm:spPr/>
      <dgm:t>
        <a:bodyPr/>
        <a:lstStyle/>
        <a:p>
          <a:endParaRPr lang="en-GB"/>
        </a:p>
      </dgm:t>
    </dgm:pt>
    <dgm:pt modelId="{DD574B8C-315F-424F-84B0-5885157F18D1}" type="sibTrans" cxnId="{A62328EA-1A6B-4F0E-8586-A620C91227D7}">
      <dgm:prSet/>
      <dgm:spPr/>
      <dgm:t>
        <a:bodyPr/>
        <a:lstStyle/>
        <a:p>
          <a:endParaRPr lang="en-GB"/>
        </a:p>
      </dgm:t>
    </dgm:pt>
    <dgm:pt modelId="{301B3374-3A19-4D61-B5CA-3B3C6FD518C0}">
      <dgm:prSet phldrT="[Text]"/>
      <dgm:spPr/>
      <dgm:t>
        <a:bodyPr/>
        <a:lstStyle/>
        <a:p>
          <a:r>
            <a:rPr lang="en-US" dirty="0"/>
            <a:t>Segment 2</a:t>
          </a:r>
          <a:endParaRPr lang="en-GB" dirty="0"/>
        </a:p>
      </dgm:t>
    </dgm:pt>
    <dgm:pt modelId="{353EC141-5693-42A3-A3C5-61DC7FDD74EF}" type="parTrans" cxnId="{1B2EA736-FF36-4FE3-B839-4F73419232CD}">
      <dgm:prSet/>
      <dgm:spPr/>
      <dgm:t>
        <a:bodyPr/>
        <a:lstStyle/>
        <a:p>
          <a:endParaRPr lang="en-GB"/>
        </a:p>
      </dgm:t>
    </dgm:pt>
    <dgm:pt modelId="{ADF5EE56-F61F-4309-939B-2C63DC7FB633}" type="sibTrans" cxnId="{1B2EA736-FF36-4FE3-B839-4F73419232CD}">
      <dgm:prSet/>
      <dgm:spPr/>
      <dgm:t>
        <a:bodyPr/>
        <a:lstStyle/>
        <a:p>
          <a:endParaRPr lang="en-GB"/>
        </a:p>
      </dgm:t>
    </dgm:pt>
    <dgm:pt modelId="{B890A6A3-FA47-4358-865F-5D6AF1ACF9E4}">
      <dgm:prSet phldrT="[Text]"/>
      <dgm:spPr/>
      <dgm:t>
        <a:bodyPr/>
        <a:lstStyle/>
        <a:p>
          <a:r>
            <a:rPr lang="en-US" dirty="0"/>
            <a:t>Data Cleaning</a:t>
          </a:r>
          <a:endParaRPr lang="en-GB" dirty="0"/>
        </a:p>
      </dgm:t>
    </dgm:pt>
    <dgm:pt modelId="{99F9C297-5C31-41D0-9A43-DE07A9534EE5}" type="parTrans" cxnId="{6DF0ABF7-27FE-4CC2-93E3-0013AB6511D9}">
      <dgm:prSet/>
      <dgm:spPr/>
      <dgm:t>
        <a:bodyPr/>
        <a:lstStyle/>
        <a:p>
          <a:endParaRPr lang="en-GB"/>
        </a:p>
      </dgm:t>
    </dgm:pt>
    <dgm:pt modelId="{12AF09A8-FC86-4AE4-B1B2-6FE21E03E078}" type="sibTrans" cxnId="{6DF0ABF7-27FE-4CC2-93E3-0013AB6511D9}">
      <dgm:prSet/>
      <dgm:spPr/>
      <dgm:t>
        <a:bodyPr/>
        <a:lstStyle/>
        <a:p>
          <a:endParaRPr lang="en-GB"/>
        </a:p>
      </dgm:t>
    </dgm:pt>
    <dgm:pt modelId="{51BC6142-4462-4548-B630-3B5586A98BED}">
      <dgm:prSet phldrT="[Text]"/>
      <dgm:spPr/>
      <dgm:t>
        <a:bodyPr/>
        <a:lstStyle/>
        <a:p>
          <a:r>
            <a:rPr lang="en-US" dirty="0"/>
            <a:t>Machine Learning Model Creation and Performance</a:t>
          </a:r>
          <a:endParaRPr lang="en-GB" dirty="0"/>
        </a:p>
      </dgm:t>
    </dgm:pt>
    <dgm:pt modelId="{A0D001B7-C5DD-48D8-8242-755817D99E61}" type="parTrans" cxnId="{C6B8EFA3-E212-4884-9C49-DC29409562E0}">
      <dgm:prSet/>
      <dgm:spPr/>
      <dgm:t>
        <a:bodyPr/>
        <a:lstStyle/>
        <a:p>
          <a:endParaRPr lang="en-GB"/>
        </a:p>
      </dgm:t>
    </dgm:pt>
    <dgm:pt modelId="{DDA378CD-7A3C-42A2-A05A-21D17843F19B}" type="sibTrans" cxnId="{C6B8EFA3-E212-4884-9C49-DC29409562E0}">
      <dgm:prSet/>
      <dgm:spPr/>
      <dgm:t>
        <a:bodyPr/>
        <a:lstStyle/>
        <a:p>
          <a:endParaRPr lang="en-GB"/>
        </a:p>
      </dgm:t>
    </dgm:pt>
    <dgm:pt modelId="{35EFD44E-B617-4F40-863F-95928DE7F22B}">
      <dgm:prSet phldrT="[Text]"/>
      <dgm:spPr/>
      <dgm:t>
        <a:bodyPr/>
        <a:lstStyle/>
        <a:p>
          <a:r>
            <a:rPr lang="en-US" dirty="0"/>
            <a:t>Segment 3</a:t>
          </a:r>
          <a:endParaRPr lang="en-GB" dirty="0"/>
        </a:p>
      </dgm:t>
    </dgm:pt>
    <dgm:pt modelId="{01EE9420-3AB7-4C0D-A9E4-90EF6D19A311}" type="parTrans" cxnId="{3DD84F90-DD20-4903-9196-8A949771001E}">
      <dgm:prSet/>
      <dgm:spPr/>
      <dgm:t>
        <a:bodyPr/>
        <a:lstStyle/>
        <a:p>
          <a:endParaRPr lang="en-GB"/>
        </a:p>
      </dgm:t>
    </dgm:pt>
    <dgm:pt modelId="{7A8770CA-4385-4A2E-B13C-9082268E1C0C}" type="sibTrans" cxnId="{3DD84F90-DD20-4903-9196-8A949771001E}">
      <dgm:prSet/>
      <dgm:spPr/>
      <dgm:t>
        <a:bodyPr/>
        <a:lstStyle/>
        <a:p>
          <a:endParaRPr lang="en-GB"/>
        </a:p>
      </dgm:t>
    </dgm:pt>
    <dgm:pt modelId="{60012F51-9EA6-4472-A7A3-6876210D8048}">
      <dgm:prSet phldrT="[Text]"/>
      <dgm:spPr/>
      <dgm:t>
        <a:bodyPr/>
        <a:lstStyle/>
        <a:p>
          <a:r>
            <a:rPr lang="en-US" dirty="0"/>
            <a:t>Visualization of Predicted Values from Machine Learning Model</a:t>
          </a:r>
          <a:endParaRPr lang="en-GB" dirty="0"/>
        </a:p>
      </dgm:t>
    </dgm:pt>
    <dgm:pt modelId="{612C8455-4EEE-411D-B69D-0931DED98251}" type="parTrans" cxnId="{FB2D5E50-0F01-47E2-A5CE-8F661C0E6E42}">
      <dgm:prSet/>
      <dgm:spPr/>
      <dgm:t>
        <a:bodyPr/>
        <a:lstStyle/>
        <a:p>
          <a:endParaRPr lang="en-GB"/>
        </a:p>
      </dgm:t>
    </dgm:pt>
    <dgm:pt modelId="{8AE8C340-D6D7-414F-95FA-EBEB444B2320}" type="sibTrans" cxnId="{FB2D5E50-0F01-47E2-A5CE-8F661C0E6E42}">
      <dgm:prSet/>
      <dgm:spPr/>
      <dgm:t>
        <a:bodyPr/>
        <a:lstStyle/>
        <a:p>
          <a:endParaRPr lang="en-GB"/>
        </a:p>
      </dgm:t>
    </dgm:pt>
    <dgm:pt modelId="{2310E6B0-3E7A-4FC3-8DF2-DB7A221C1424}">
      <dgm:prSet phldrT="[Text]"/>
      <dgm:spPr/>
      <dgm:t>
        <a:bodyPr/>
        <a:lstStyle/>
        <a:p>
          <a:r>
            <a:rPr lang="en-US" dirty="0"/>
            <a:t>Conclusion</a:t>
          </a:r>
          <a:endParaRPr lang="en-GB" dirty="0"/>
        </a:p>
      </dgm:t>
    </dgm:pt>
    <dgm:pt modelId="{7D3DE5B9-63FE-4314-943E-8B142C1FD4AE}" type="parTrans" cxnId="{02591023-378A-4D6D-B8DC-36DBE3B6C765}">
      <dgm:prSet/>
      <dgm:spPr/>
      <dgm:t>
        <a:bodyPr/>
        <a:lstStyle/>
        <a:p>
          <a:endParaRPr lang="en-GB"/>
        </a:p>
      </dgm:t>
    </dgm:pt>
    <dgm:pt modelId="{447A8037-643D-46A7-86F4-225592F58C76}" type="sibTrans" cxnId="{02591023-378A-4D6D-B8DC-36DBE3B6C765}">
      <dgm:prSet/>
      <dgm:spPr/>
      <dgm:t>
        <a:bodyPr/>
        <a:lstStyle/>
        <a:p>
          <a:endParaRPr lang="en-GB"/>
        </a:p>
      </dgm:t>
    </dgm:pt>
    <dgm:pt modelId="{BD012C60-F0AB-48D0-9CEE-C134B733CA3F}">
      <dgm:prSet phldrT="[Text]"/>
      <dgm:spPr/>
      <dgm:t>
        <a:bodyPr/>
        <a:lstStyle/>
        <a:p>
          <a:r>
            <a:rPr lang="en-US" dirty="0"/>
            <a:t>Data Acquisition</a:t>
          </a:r>
          <a:endParaRPr lang="en-GB" dirty="0"/>
        </a:p>
      </dgm:t>
    </dgm:pt>
    <dgm:pt modelId="{DBAC0A27-2323-4CF7-B3E2-FBB0B2B6A156}" type="parTrans" cxnId="{E11D4213-11D1-46DC-9928-309303FCBF1A}">
      <dgm:prSet/>
      <dgm:spPr/>
      <dgm:t>
        <a:bodyPr/>
        <a:lstStyle/>
        <a:p>
          <a:endParaRPr lang="en-GB"/>
        </a:p>
      </dgm:t>
    </dgm:pt>
    <dgm:pt modelId="{8FA2D51D-0F45-4F8E-9AC5-9745375311B2}" type="sibTrans" cxnId="{E11D4213-11D1-46DC-9928-309303FCBF1A}">
      <dgm:prSet/>
      <dgm:spPr/>
      <dgm:t>
        <a:bodyPr/>
        <a:lstStyle/>
        <a:p>
          <a:endParaRPr lang="en-GB"/>
        </a:p>
      </dgm:t>
    </dgm:pt>
    <dgm:pt modelId="{4798D3AE-BD4C-486C-9F7C-3C0695489FFB}">
      <dgm:prSet phldrT="[Text]"/>
      <dgm:spPr/>
      <dgm:t>
        <a:bodyPr/>
        <a:lstStyle/>
        <a:p>
          <a:r>
            <a:rPr lang="en-US" dirty="0"/>
            <a:t>Machine Learning Model Result Analysis</a:t>
          </a:r>
          <a:endParaRPr lang="en-GB" dirty="0"/>
        </a:p>
      </dgm:t>
    </dgm:pt>
    <dgm:pt modelId="{E1689BA4-CA49-41E9-BDBE-D72005B009C2}" type="parTrans" cxnId="{37F08254-4490-4747-B918-D6D2D9E6F09D}">
      <dgm:prSet/>
      <dgm:spPr/>
      <dgm:t>
        <a:bodyPr/>
        <a:lstStyle/>
        <a:p>
          <a:endParaRPr lang="en-GB"/>
        </a:p>
      </dgm:t>
    </dgm:pt>
    <dgm:pt modelId="{4F877D3B-D36C-4A45-945F-6695ED0ECA8A}" type="sibTrans" cxnId="{37F08254-4490-4747-B918-D6D2D9E6F09D}">
      <dgm:prSet/>
      <dgm:spPr/>
      <dgm:t>
        <a:bodyPr/>
        <a:lstStyle/>
        <a:p>
          <a:endParaRPr lang="en-GB"/>
        </a:p>
      </dgm:t>
    </dgm:pt>
    <dgm:pt modelId="{A2080E5B-6F16-4626-957B-C0D8B22A1736}">
      <dgm:prSet phldrT="[Text]"/>
      <dgm:spPr/>
      <dgm:t>
        <a:bodyPr/>
        <a:lstStyle/>
        <a:p>
          <a:r>
            <a:rPr lang="en-US" dirty="0"/>
            <a:t>Database Creation</a:t>
          </a:r>
          <a:endParaRPr lang="en-GB" dirty="0"/>
        </a:p>
      </dgm:t>
    </dgm:pt>
    <dgm:pt modelId="{3BDF0B56-7CFD-455C-ADCE-8F62BD20395D}" type="parTrans" cxnId="{1851FE53-BC64-4DDC-BF9E-4E8907E93381}">
      <dgm:prSet/>
      <dgm:spPr/>
      <dgm:t>
        <a:bodyPr/>
        <a:lstStyle/>
        <a:p>
          <a:endParaRPr lang="en-GB"/>
        </a:p>
      </dgm:t>
    </dgm:pt>
    <dgm:pt modelId="{3555E32F-BF87-48B9-9A2F-4F1D6F8D41ED}" type="sibTrans" cxnId="{1851FE53-BC64-4DDC-BF9E-4E8907E93381}">
      <dgm:prSet/>
      <dgm:spPr/>
      <dgm:t>
        <a:bodyPr/>
        <a:lstStyle/>
        <a:p>
          <a:endParaRPr lang="en-GB"/>
        </a:p>
      </dgm:t>
    </dgm:pt>
    <dgm:pt modelId="{F9091E70-ACA7-4D16-A19D-CA5F08493093}">
      <dgm:prSet phldrT="[Text]"/>
      <dgm:spPr/>
      <dgm:t>
        <a:bodyPr/>
        <a:lstStyle/>
        <a:p>
          <a:r>
            <a:rPr lang="en-US" dirty="0"/>
            <a:t>Lessons Learned (Individual Self-Assessment)</a:t>
          </a:r>
          <a:endParaRPr lang="en-GB" dirty="0"/>
        </a:p>
      </dgm:t>
    </dgm:pt>
    <dgm:pt modelId="{DC0CB3D9-D08D-4CAB-956E-5A40F9B65DF3}" type="parTrans" cxnId="{808999AD-99C1-48B0-BCE8-D330480F7652}">
      <dgm:prSet/>
      <dgm:spPr/>
      <dgm:t>
        <a:bodyPr/>
        <a:lstStyle/>
        <a:p>
          <a:endParaRPr lang="en-GB"/>
        </a:p>
      </dgm:t>
    </dgm:pt>
    <dgm:pt modelId="{75E9AE33-B9B4-442D-9F40-AAB564B24FFC}" type="sibTrans" cxnId="{808999AD-99C1-48B0-BCE8-D330480F7652}">
      <dgm:prSet/>
      <dgm:spPr/>
      <dgm:t>
        <a:bodyPr/>
        <a:lstStyle/>
        <a:p>
          <a:endParaRPr lang="en-GB"/>
        </a:p>
      </dgm:t>
    </dgm:pt>
    <dgm:pt modelId="{ABC9B176-005A-4CF8-B54C-1FE980B883A3}">
      <dgm:prSet phldrT="[Text]"/>
      <dgm:spPr/>
      <dgm:t>
        <a:bodyPr/>
        <a:lstStyle/>
        <a:p>
          <a:r>
            <a:rPr lang="en-US" dirty="0"/>
            <a:t>Project Management</a:t>
          </a:r>
          <a:endParaRPr lang="en-GB" dirty="0"/>
        </a:p>
      </dgm:t>
    </dgm:pt>
    <dgm:pt modelId="{8F004ACE-C15B-44CE-9A6A-14615B416DB8}" type="parTrans" cxnId="{22EF4623-445C-4DD1-8508-45638468D25D}">
      <dgm:prSet/>
      <dgm:spPr/>
      <dgm:t>
        <a:bodyPr/>
        <a:lstStyle/>
        <a:p>
          <a:endParaRPr lang="en-GB"/>
        </a:p>
      </dgm:t>
    </dgm:pt>
    <dgm:pt modelId="{219AF5FA-63C7-417C-9AD6-90DDA06A9988}" type="sibTrans" cxnId="{22EF4623-445C-4DD1-8508-45638468D25D}">
      <dgm:prSet/>
      <dgm:spPr/>
      <dgm:t>
        <a:bodyPr/>
        <a:lstStyle/>
        <a:p>
          <a:endParaRPr lang="en-GB"/>
        </a:p>
      </dgm:t>
    </dgm:pt>
    <dgm:pt modelId="{4207366B-60BB-4080-B919-A5DA80EEFEAC}" type="pres">
      <dgm:prSet presAssocID="{913FC8CE-B727-4E8A-8439-29E773CA8042}" presName="linearFlow" presStyleCnt="0">
        <dgm:presLayoutVars>
          <dgm:dir/>
          <dgm:animLvl val="lvl"/>
          <dgm:resizeHandles val="exact"/>
        </dgm:presLayoutVars>
      </dgm:prSet>
      <dgm:spPr/>
    </dgm:pt>
    <dgm:pt modelId="{602FB793-69A2-42D1-8D7E-81120FAEADAB}" type="pres">
      <dgm:prSet presAssocID="{0D0EF194-C665-47E5-947D-0A73EC83F66F}" presName="composite" presStyleCnt="0"/>
      <dgm:spPr/>
    </dgm:pt>
    <dgm:pt modelId="{325FCFE1-50B5-4116-A0EA-CC1BBF7864B3}" type="pres">
      <dgm:prSet presAssocID="{0D0EF194-C665-47E5-947D-0A73EC83F66F}" presName="parentText" presStyleLbl="alignNode1" presStyleIdx="0" presStyleCnt="3">
        <dgm:presLayoutVars>
          <dgm:chMax val="1"/>
          <dgm:bulletEnabled val="1"/>
        </dgm:presLayoutVars>
      </dgm:prSet>
      <dgm:spPr/>
    </dgm:pt>
    <dgm:pt modelId="{EF6A4687-4596-4B82-A29F-9AAF4072B8CE}" type="pres">
      <dgm:prSet presAssocID="{0D0EF194-C665-47E5-947D-0A73EC83F66F}" presName="descendantText" presStyleLbl="alignAcc1" presStyleIdx="0" presStyleCnt="3">
        <dgm:presLayoutVars>
          <dgm:bulletEnabled val="1"/>
        </dgm:presLayoutVars>
      </dgm:prSet>
      <dgm:spPr/>
    </dgm:pt>
    <dgm:pt modelId="{40F90901-8FC5-40BA-8372-4E7AD33D7236}" type="pres">
      <dgm:prSet presAssocID="{FA2BCD23-1A96-4621-815D-5EA39F554FA7}" presName="sp" presStyleCnt="0"/>
      <dgm:spPr/>
    </dgm:pt>
    <dgm:pt modelId="{12319CAA-3632-46EC-9FD4-98B0FDCCE013}" type="pres">
      <dgm:prSet presAssocID="{301B3374-3A19-4D61-B5CA-3B3C6FD518C0}" presName="composite" presStyleCnt="0"/>
      <dgm:spPr/>
    </dgm:pt>
    <dgm:pt modelId="{996D493F-22A3-4466-8A7A-2151195B108F}" type="pres">
      <dgm:prSet presAssocID="{301B3374-3A19-4D61-B5CA-3B3C6FD518C0}" presName="parentText" presStyleLbl="alignNode1" presStyleIdx="1" presStyleCnt="3">
        <dgm:presLayoutVars>
          <dgm:chMax val="1"/>
          <dgm:bulletEnabled val="1"/>
        </dgm:presLayoutVars>
      </dgm:prSet>
      <dgm:spPr/>
    </dgm:pt>
    <dgm:pt modelId="{65952420-8371-4B1B-9990-49165AC73FB9}" type="pres">
      <dgm:prSet presAssocID="{301B3374-3A19-4D61-B5CA-3B3C6FD518C0}" presName="descendantText" presStyleLbl="alignAcc1" presStyleIdx="1" presStyleCnt="3">
        <dgm:presLayoutVars>
          <dgm:bulletEnabled val="1"/>
        </dgm:presLayoutVars>
      </dgm:prSet>
      <dgm:spPr/>
    </dgm:pt>
    <dgm:pt modelId="{82A1D580-15D0-4241-80C3-ED0CE52CC835}" type="pres">
      <dgm:prSet presAssocID="{ADF5EE56-F61F-4309-939B-2C63DC7FB633}" presName="sp" presStyleCnt="0"/>
      <dgm:spPr/>
    </dgm:pt>
    <dgm:pt modelId="{0863A540-4646-4792-B9C0-AEAE07E0E62A}" type="pres">
      <dgm:prSet presAssocID="{35EFD44E-B617-4F40-863F-95928DE7F22B}" presName="composite" presStyleCnt="0"/>
      <dgm:spPr/>
    </dgm:pt>
    <dgm:pt modelId="{A46591F4-E6D7-4F6B-8833-49DCAF2CE816}" type="pres">
      <dgm:prSet presAssocID="{35EFD44E-B617-4F40-863F-95928DE7F22B}" presName="parentText" presStyleLbl="alignNode1" presStyleIdx="2" presStyleCnt="3">
        <dgm:presLayoutVars>
          <dgm:chMax val="1"/>
          <dgm:bulletEnabled val="1"/>
        </dgm:presLayoutVars>
      </dgm:prSet>
      <dgm:spPr/>
    </dgm:pt>
    <dgm:pt modelId="{6362CF2C-F564-4329-87B0-A3CD17C1F41E}" type="pres">
      <dgm:prSet presAssocID="{35EFD44E-B617-4F40-863F-95928DE7F22B}" presName="descendantText" presStyleLbl="alignAcc1" presStyleIdx="2" presStyleCnt="3">
        <dgm:presLayoutVars>
          <dgm:bulletEnabled val="1"/>
        </dgm:presLayoutVars>
      </dgm:prSet>
      <dgm:spPr/>
    </dgm:pt>
  </dgm:ptLst>
  <dgm:cxnLst>
    <dgm:cxn modelId="{E11D4213-11D1-46DC-9928-309303FCBF1A}" srcId="{0D0EF194-C665-47E5-947D-0A73EC83F66F}" destId="{BD012C60-F0AB-48D0-9CEE-C134B733CA3F}" srcOrd="1" destOrd="0" parTransId="{DBAC0A27-2323-4CF7-B3E2-FBB0B2B6A156}" sibTransId="{8FA2D51D-0F45-4F8E-9AC5-9745375311B2}"/>
    <dgm:cxn modelId="{DB516C14-AAFD-4C12-8BE8-CE2EAC9F4A4A}" type="presOf" srcId="{0D0EF194-C665-47E5-947D-0A73EC83F66F}" destId="{325FCFE1-50B5-4116-A0EA-CC1BBF7864B3}" srcOrd="0" destOrd="0" presId="urn:microsoft.com/office/officeart/2005/8/layout/chevron2"/>
    <dgm:cxn modelId="{02591023-378A-4D6D-B8DC-36DBE3B6C765}" srcId="{35EFD44E-B617-4F40-863F-95928DE7F22B}" destId="{2310E6B0-3E7A-4FC3-8DF2-DB7A221C1424}" srcOrd="1" destOrd="0" parTransId="{7D3DE5B9-63FE-4314-943E-8B142C1FD4AE}" sibTransId="{447A8037-643D-46A7-86F4-225592F58C76}"/>
    <dgm:cxn modelId="{22EF4623-445C-4DD1-8508-45638468D25D}" srcId="{0D0EF194-C665-47E5-947D-0A73EC83F66F}" destId="{ABC9B176-005A-4CF8-B54C-1FE980B883A3}" srcOrd="3" destOrd="0" parTransId="{8F004ACE-C15B-44CE-9A6A-14615B416DB8}" sibTransId="{219AF5FA-63C7-417C-9AD6-90DDA06A9988}"/>
    <dgm:cxn modelId="{56A2D423-C8DD-4E1D-B8AA-2B0CC6AA90EC}" type="presOf" srcId="{301B3374-3A19-4D61-B5CA-3B3C6FD518C0}" destId="{996D493F-22A3-4466-8A7A-2151195B108F}" srcOrd="0" destOrd="0" presId="urn:microsoft.com/office/officeart/2005/8/layout/chevron2"/>
    <dgm:cxn modelId="{64791728-2627-43F7-8951-D17AE5595536}" type="presOf" srcId="{ABC9B176-005A-4CF8-B54C-1FE980B883A3}" destId="{EF6A4687-4596-4B82-A29F-9AAF4072B8CE}" srcOrd="0" destOrd="3" presId="urn:microsoft.com/office/officeart/2005/8/layout/chevron2"/>
    <dgm:cxn modelId="{F648D932-B8BB-43E9-9645-57963D7BEC69}" type="presOf" srcId="{A2080E5B-6F16-4626-957B-C0D8B22A1736}" destId="{65952420-8371-4B1B-9990-49165AC73FB9}" srcOrd="0" destOrd="1" presId="urn:microsoft.com/office/officeart/2005/8/layout/chevron2"/>
    <dgm:cxn modelId="{1B2EA736-FF36-4FE3-B839-4F73419232CD}" srcId="{913FC8CE-B727-4E8A-8439-29E773CA8042}" destId="{301B3374-3A19-4D61-B5CA-3B3C6FD518C0}" srcOrd="1" destOrd="0" parTransId="{353EC141-5693-42A3-A3C5-61DC7FDD74EF}" sibTransId="{ADF5EE56-F61F-4309-939B-2C63DC7FB633}"/>
    <dgm:cxn modelId="{56BB5838-43EB-46AF-AAA2-694070214D8B}" type="presOf" srcId="{60012F51-9EA6-4472-A7A3-6876210D8048}" destId="{6362CF2C-F564-4329-87B0-A3CD17C1F41E}" srcOrd="0" destOrd="0" presId="urn:microsoft.com/office/officeart/2005/8/layout/chevron2"/>
    <dgm:cxn modelId="{2A010239-3EA9-432A-B166-DB29B194AB7E}" type="presOf" srcId="{B890A6A3-FA47-4358-865F-5D6AF1ACF9E4}" destId="{65952420-8371-4B1B-9990-49165AC73FB9}" srcOrd="0" destOrd="0" presId="urn:microsoft.com/office/officeart/2005/8/layout/chevron2"/>
    <dgm:cxn modelId="{0D73CF39-9AA8-487A-804D-E8C0FC00E80E}" type="presOf" srcId="{51BC6142-4462-4548-B630-3B5586A98BED}" destId="{65952420-8371-4B1B-9990-49165AC73FB9}" srcOrd="0" destOrd="2" presId="urn:microsoft.com/office/officeart/2005/8/layout/chevron2"/>
    <dgm:cxn modelId="{C4941441-91BF-4C6C-8587-7034D21D0108}" srcId="{0D0EF194-C665-47E5-947D-0A73EC83F66F}" destId="{5755EDD1-A4CD-4F4F-BB4D-0F7974820C22}" srcOrd="0" destOrd="0" parTransId="{A1283CB6-BAF6-4480-8605-1FD3E0AD93AD}" sibTransId="{2982D975-C1C0-49EC-BBA9-3FF87E9F6114}"/>
    <dgm:cxn modelId="{FB2D5E50-0F01-47E2-A5CE-8F661C0E6E42}" srcId="{35EFD44E-B617-4F40-863F-95928DE7F22B}" destId="{60012F51-9EA6-4472-A7A3-6876210D8048}" srcOrd="0" destOrd="0" parTransId="{612C8455-4EEE-411D-B69D-0931DED98251}" sibTransId="{8AE8C340-D6D7-414F-95FA-EBEB444B2320}"/>
    <dgm:cxn modelId="{1851FE53-BC64-4DDC-BF9E-4E8907E93381}" srcId="{301B3374-3A19-4D61-B5CA-3B3C6FD518C0}" destId="{A2080E5B-6F16-4626-957B-C0D8B22A1736}" srcOrd="1" destOrd="0" parTransId="{3BDF0B56-7CFD-455C-ADCE-8F62BD20395D}" sibTransId="{3555E32F-BF87-48B9-9A2F-4F1D6F8D41ED}"/>
    <dgm:cxn modelId="{37F08254-4490-4747-B918-D6D2D9E6F09D}" srcId="{301B3374-3A19-4D61-B5CA-3B3C6FD518C0}" destId="{4798D3AE-BD4C-486C-9F7C-3C0695489FFB}" srcOrd="3" destOrd="0" parTransId="{E1689BA4-CA49-41E9-BDBE-D72005B009C2}" sibTransId="{4F877D3B-D36C-4A45-945F-6695ED0ECA8A}"/>
    <dgm:cxn modelId="{58AA7E5C-5EAA-43BE-80F7-BE457B9A2703}" type="presOf" srcId="{BD012C60-F0AB-48D0-9CEE-C134B733CA3F}" destId="{EF6A4687-4596-4B82-A29F-9AAF4072B8CE}" srcOrd="0" destOrd="1" presId="urn:microsoft.com/office/officeart/2005/8/layout/chevron2"/>
    <dgm:cxn modelId="{E01A717C-E89A-43F0-BAD2-95F31F0BBE82}" type="presOf" srcId="{5755EDD1-A4CD-4F4F-BB4D-0F7974820C22}" destId="{EF6A4687-4596-4B82-A29F-9AAF4072B8CE}" srcOrd="0" destOrd="0" presId="urn:microsoft.com/office/officeart/2005/8/layout/chevron2"/>
    <dgm:cxn modelId="{78DA4B82-8CDA-473E-8011-C4071D7E7B47}" type="presOf" srcId="{4798D3AE-BD4C-486C-9F7C-3C0695489FFB}" destId="{65952420-8371-4B1B-9990-49165AC73FB9}" srcOrd="0" destOrd="3" presId="urn:microsoft.com/office/officeart/2005/8/layout/chevron2"/>
    <dgm:cxn modelId="{DCDC0A8B-507E-4757-B9F3-4CB07251469C}" type="presOf" srcId="{1F8E728C-B048-4E8D-BBAE-BE65E07B47A9}" destId="{EF6A4687-4596-4B82-A29F-9AAF4072B8CE}" srcOrd="0" destOrd="2" presId="urn:microsoft.com/office/officeart/2005/8/layout/chevron2"/>
    <dgm:cxn modelId="{3DD84F90-DD20-4903-9196-8A949771001E}" srcId="{913FC8CE-B727-4E8A-8439-29E773CA8042}" destId="{35EFD44E-B617-4F40-863F-95928DE7F22B}" srcOrd="2" destOrd="0" parTransId="{01EE9420-3AB7-4C0D-A9E4-90EF6D19A311}" sibTransId="{7A8770CA-4385-4A2E-B13C-9082268E1C0C}"/>
    <dgm:cxn modelId="{C6B8EFA3-E212-4884-9C49-DC29409562E0}" srcId="{301B3374-3A19-4D61-B5CA-3B3C6FD518C0}" destId="{51BC6142-4462-4548-B630-3B5586A98BED}" srcOrd="2" destOrd="0" parTransId="{A0D001B7-C5DD-48D8-8242-755817D99E61}" sibTransId="{DDA378CD-7A3C-42A2-A05A-21D17843F19B}"/>
    <dgm:cxn modelId="{808999AD-99C1-48B0-BCE8-D330480F7652}" srcId="{35EFD44E-B617-4F40-863F-95928DE7F22B}" destId="{F9091E70-ACA7-4D16-A19D-CA5F08493093}" srcOrd="2" destOrd="0" parTransId="{DC0CB3D9-D08D-4CAB-956E-5A40F9B65DF3}" sibTransId="{75E9AE33-B9B4-442D-9F40-AAB564B24FFC}"/>
    <dgm:cxn modelId="{19590CBC-9726-445D-843E-BDE8BECCE5D2}" type="presOf" srcId="{F9091E70-ACA7-4D16-A19D-CA5F08493093}" destId="{6362CF2C-F564-4329-87B0-A3CD17C1F41E}" srcOrd="0" destOrd="2" presId="urn:microsoft.com/office/officeart/2005/8/layout/chevron2"/>
    <dgm:cxn modelId="{4154F6C2-ECDB-45F7-BB53-96F829FA616D}" srcId="{913FC8CE-B727-4E8A-8439-29E773CA8042}" destId="{0D0EF194-C665-47E5-947D-0A73EC83F66F}" srcOrd="0" destOrd="0" parTransId="{2302C320-D4D5-4F85-B671-D6983EF47316}" sibTransId="{FA2BCD23-1A96-4621-815D-5EA39F554FA7}"/>
    <dgm:cxn modelId="{33951AC9-FC4B-42FF-AA93-819BEBC62AE0}" type="presOf" srcId="{2310E6B0-3E7A-4FC3-8DF2-DB7A221C1424}" destId="{6362CF2C-F564-4329-87B0-A3CD17C1F41E}" srcOrd="0" destOrd="1" presId="urn:microsoft.com/office/officeart/2005/8/layout/chevron2"/>
    <dgm:cxn modelId="{5FD90FCB-8603-4406-8912-111231259D75}" type="presOf" srcId="{913FC8CE-B727-4E8A-8439-29E773CA8042}" destId="{4207366B-60BB-4080-B919-A5DA80EEFEAC}" srcOrd="0" destOrd="0" presId="urn:microsoft.com/office/officeart/2005/8/layout/chevron2"/>
    <dgm:cxn modelId="{022DBFDB-05C1-4200-865F-AB4C9C7D525D}" type="presOf" srcId="{35EFD44E-B617-4F40-863F-95928DE7F22B}" destId="{A46591F4-E6D7-4F6B-8833-49DCAF2CE816}" srcOrd="0" destOrd="0" presId="urn:microsoft.com/office/officeart/2005/8/layout/chevron2"/>
    <dgm:cxn modelId="{A62328EA-1A6B-4F0E-8586-A620C91227D7}" srcId="{0D0EF194-C665-47E5-947D-0A73EC83F66F}" destId="{1F8E728C-B048-4E8D-BBAE-BE65E07B47A9}" srcOrd="2" destOrd="0" parTransId="{57FBED0D-2FDC-4F91-AE41-4C4A3DF1B41F}" sibTransId="{DD574B8C-315F-424F-84B0-5885157F18D1}"/>
    <dgm:cxn modelId="{6DF0ABF7-27FE-4CC2-93E3-0013AB6511D9}" srcId="{301B3374-3A19-4D61-B5CA-3B3C6FD518C0}" destId="{B890A6A3-FA47-4358-865F-5D6AF1ACF9E4}" srcOrd="0" destOrd="0" parTransId="{99F9C297-5C31-41D0-9A43-DE07A9534EE5}" sibTransId="{12AF09A8-FC86-4AE4-B1B2-6FE21E03E078}"/>
    <dgm:cxn modelId="{17B5ADB0-149F-4CBC-8C14-7D336BE2E347}" type="presParOf" srcId="{4207366B-60BB-4080-B919-A5DA80EEFEAC}" destId="{602FB793-69A2-42D1-8D7E-81120FAEADAB}" srcOrd="0" destOrd="0" presId="urn:microsoft.com/office/officeart/2005/8/layout/chevron2"/>
    <dgm:cxn modelId="{0FA81BB8-29D0-42EC-9D4B-B7499698988D}" type="presParOf" srcId="{602FB793-69A2-42D1-8D7E-81120FAEADAB}" destId="{325FCFE1-50B5-4116-A0EA-CC1BBF7864B3}" srcOrd="0" destOrd="0" presId="urn:microsoft.com/office/officeart/2005/8/layout/chevron2"/>
    <dgm:cxn modelId="{8F7207D9-4825-411F-9424-2F811259F8F1}" type="presParOf" srcId="{602FB793-69A2-42D1-8D7E-81120FAEADAB}" destId="{EF6A4687-4596-4B82-A29F-9AAF4072B8CE}" srcOrd="1" destOrd="0" presId="urn:microsoft.com/office/officeart/2005/8/layout/chevron2"/>
    <dgm:cxn modelId="{C4E507CE-3642-4691-B977-02EA91EBDDFF}" type="presParOf" srcId="{4207366B-60BB-4080-B919-A5DA80EEFEAC}" destId="{40F90901-8FC5-40BA-8372-4E7AD33D7236}" srcOrd="1" destOrd="0" presId="urn:microsoft.com/office/officeart/2005/8/layout/chevron2"/>
    <dgm:cxn modelId="{A58D77FB-BBA3-4105-B21A-45582B1934C0}" type="presParOf" srcId="{4207366B-60BB-4080-B919-A5DA80EEFEAC}" destId="{12319CAA-3632-46EC-9FD4-98B0FDCCE013}" srcOrd="2" destOrd="0" presId="urn:microsoft.com/office/officeart/2005/8/layout/chevron2"/>
    <dgm:cxn modelId="{636FA325-B2F8-4DBB-B6F8-CAC557C31A9A}" type="presParOf" srcId="{12319CAA-3632-46EC-9FD4-98B0FDCCE013}" destId="{996D493F-22A3-4466-8A7A-2151195B108F}" srcOrd="0" destOrd="0" presId="urn:microsoft.com/office/officeart/2005/8/layout/chevron2"/>
    <dgm:cxn modelId="{94A27F68-AD4A-4656-9F01-4044A81A83AE}" type="presParOf" srcId="{12319CAA-3632-46EC-9FD4-98B0FDCCE013}" destId="{65952420-8371-4B1B-9990-49165AC73FB9}" srcOrd="1" destOrd="0" presId="urn:microsoft.com/office/officeart/2005/8/layout/chevron2"/>
    <dgm:cxn modelId="{EAECCDAB-F48F-45B3-80D8-FF5A5BBC1406}" type="presParOf" srcId="{4207366B-60BB-4080-B919-A5DA80EEFEAC}" destId="{82A1D580-15D0-4241-80C3-ED0CE52CC835}" srcOrd="3" destOrd="0" presId="urn:microsoft.com/office/officeart/2005/8/layout/chevron2"/>
    <dgm:cxn modelId="{001859CE-90B2-4CC2-A5E1-9BC82D9CD425}" type="presParOf" srcId="{4207366B-60BB-4080-B919-A5DA80EEFEAC}" destId="{0863A540-4646-4792-B9C0-AEAE07E0E62A}" srcOrd="4" destOrd="0" presId="urn:microsoft.com/office/officeart/2005/8/layout/chevron2"/>
    <dgm:cxn modelId="{AC4FBE1C-228F-4BBD-A90F-958C4D43983A}" type="presParOf" srcId="{0863A540-4646-4792-B9C0-AEAE07E0E62A}" destId="{A46591F4-E6D7-4F6B-8833-49DCAF2CE816}" srcOrd="0" destOrd="0" presId="urn:microsoft.com/office/officeart/2005/8/layout/chevron2"/>
    <dgm:cxn modelId="{2FBB6567-44DE-4158-B857-200FEFB59E2D}" type="presParOf" srcId="{0863A540-4646-4792-B9C0-AEAE07E0E62A}" destId="{6362CF2C-F564-4329-87B0-A3CD17C1F4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FCFE1-50B5-4116-A0EA-CC1BBF7864B3}">
      <dsp:nvSpPr>
        <dsp:cNvPr id="0" name=""/>
        <dsp:cNvSpPr/>
      </dsp:nvSpPr>
      <dsp:spPr>
        <a:xfrm rot="5400000">
          <a:off x="-245896" y="248938"/>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1</a:t>
          </a:r>
          <a:endParaRPr lang="en-GB" sz="1800" kern="1200" dirty="0"/>
        </a:p>
      </dsp:txBody>
      <dsp:txXfrm rot="-5400000">
        <a:off x="1" y="576799"/>
        <a:ext cx="1147516" cy="491793"/>
      </dsp:txXfrm>
    </dsp:sp>
    <dsp:sp modelId="{EF6A4687-4596-4B82-A29F-9AAF4072B8CE}">
      <dsp:nvSpPr>
        <dsp:cNvPr id="0" name=""/>
        <dsp:cNvSpPr/>
      </dsp:nvSpPr>
      <dsp:spPr>
        <a:xfrm rot="5400000">
          <a:off x="4127207" y="-2976648"/>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 Topic Decision</a:t>
          </a:r>
          <a:endParaRPr lang="en-GB" sz="1500" kern="1200" dirty="0"/>
        </a:p>
        <a:p>
          <a:pPr marL="114300" lvl="1" indent="-114300" algn="l" defTabSz="666750">
            <a:lnSpc>
              <a:spcPct val="90000"/>
            </a:lnSpc>
            <a:spcBef>
              <a:spcPct val="0"/>
            </a:spcBef>
            <a:spcAft>
              <a:spcPct val="15000"/>
            </a:spcAft>
            <a:buChar char="•"/>
          </a:pPr>
          <a:r>
            <a:rPr lang="en-US" sz="1500" kern="1200" dirty="0"/>
            <a:t>Data Acquisition</a:t>
          </a:r>
          <a:endParaRPr lang="en-GB" sz="1500" kern="1200" dirty="0"/>
        </a:p>
        <a:p>
          <a:pPr marL="114300" lvl="1" indent="-114300" algn="l" defTabSz="666750">
            <a:lnSpc>
              <a:spcPct val="90000"/>
            </a:lnSpc>
            <a:spcBef>
              <a:spcPct val="0"/>
            </a:spcBef>
            <a:spcAft>
              <a:spcPct val="15000"/>
            </a:spcAft>
            <a:buChar char="•"/>
          </a:pPr>
          <a:r>
            <a:rPr lang="en-US" sz="1500" kern="1200" dirty="0"/>
            <a:t>Data Exploration</a:t>
          </a:r>
          <a:endParaRPr lang="en-GB" sz="1500" kern="1200" dirty="0"/>
        </a:p>
        <a:p>
          <a:pPr marL="114300" lvl="1" indent="-114300" algn="l" defTabSz="666750">
            <a:lnSpc>
              <a:spcPct val="90000"/>
            </a:lnSpc>
            <a:spcBef>
              <a:spcPct val="0"/>
            </a:spcBef>
            <a:spcAft>
              <a:spcPct val="15000"/>
            </a:spcAft>
            <a:buChar char="•"/>
          </a:pPr>
          <a:r>
            <a:rPr lang="en-US" sz="1500" kern="1200" dirty="0"/>
            <a:t>Project Management</a:t>
          </a:r>
          <a:endParaRPr lang="en-GB" sz="1500" kern="1200" dirty="0"/>
        </a:p>
      </dsp:txBody>
      <dsp:txXfrm rot="-5400000">
        <a:off x="1147516" y="55059"/>
        <a:ext cx="6972917" cy="961519"/>
      </dsp:txXfrm>
    </dsp:sp>
    <dsp:sp modelId="{996D493F-22A3-4466-8A7A-2151195B108F}">
      <dsp:nvSpPr>
        <dsp:cNvPr id="0" name=""/>
        <dsp:cNvSpPr/>
      </dsp:nvSpPr>
      <dsp:spPr>
        <a:xfrm rot="5400000">
          <a:off x="-245896" y="1694692"/>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2</a:t>
          </a:r>
          <a:endParaRPr lang="en-GB" sz="1800" kern="1200" dirty="0"/>
        </a:p>
      </dsp:txBody>
      <dsp:txXfrm rot="-5400000">
        <a:off x="1" y="2022553"/>
        <a:ext cx="1147516" cy="491793"/>
      </dsp:txXfrm>
    </dsp:sp>
    <dsp:sp modelId="{65952420-8371-4B1B-9990-49165AC73FB9}">
      <dsp:nvSpPr>
        <dsp:cNvPr id="0" name=""/>
        <dsp:cNvSpPr/>
      </dsp:nvSpPr>
      <dsp:spPr>
        <a:xfrm rot="5400000">
          <a:off x="4127207" y="-1530895"/>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Data Cleaning</a:t>
          </a:r>
          <a:endParaRPr lang="en-GB" sz="1500" kern="1200" dirty="0"/>
        </a:p>
        <a:p>
          <a:pPr marL="114300" lvl="1" indent="-114300" algn="l" defTabSz="666750">
            <a:lnSpc>
              <a:spcPct val="90000"/>
            </a:lnSpc>
            <a:spcBef>
              <a:spcPct val="0"/>
            </a:spcBef>
            <a:spcAft>
              <a:spcPct val="15000"/>
            </a:spcAft>
            <a:buChar char="•"/>
          </a:pPr>
          <a:r>
            <a:rPr lang="en-US" sz="1500" kern="1200" dirty="0"/>
            <a:t>Database Creation</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Creation and Performance</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Result Analysis</a:t>
          </a:r>
          <a:endParaRPr lang="en-GB" sz="1500" kern="1200" dirty="0"/>
        </a:p>
      </dsp:txBody>
      <dsp:txXfrm rot="-5400000">
        <a:off x="1147516" y="1500812"/>
        <a:ext cx="6972917" cy="961519"/>
      </dsp:txXfrm>
    </dsp:sp>
    <dsp:sp modelId="{A46591F4-E6D7-4F6B-8833-49DCAF2CE816}">
      <dsp:nvSpPr>
        <dsp:cNvPr id="0" name=""/>
        <dsp:cNvSpPr/>
      </dsp:nvSpPr>
      <dsp:spPr>
        <a:xfrm rot="5400000">
          <a:off x="-245896" y="3140445"/>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3</a:t>
          </a:r>
          <a:endParaRPr lang="en-GB" sz="1800" kern="1200" dirty="0"/>
        </a:p>
      </dsp:txBody>
      <dsp:txXfrm rot="-5400000">
        <a:off x="1" y="3468306"/>
        <a:ext cx="1147516" cy="491793"/>
      </dsp:txXfrm>
    </dsp:sp>
    <dsp:sp modelId="{6362CF2C-F564-4329-87B0-A3CD17C1F41E}">
      <dsp:nvSpPr>
        <dsp:cNvPr id="0" name=""/>
        <dsp:cNvSpPr/>
      </dsp:nvSpPr>
      <dsp:spPr>
        <a:xfrm rot="5400000">
          <a:off x="4127207" y="-85141"/>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Visualization of Predicted Values from Machine Learning Model</a:t>
          </a:r>
          <a:endParaRPr lang="en-GB" sz="1500" kern="1200" dirty="0"/>
        </a:p>
        <a:p>
          <a:pPr marL="114300" lvl="1" indent="-114300" algn="l" defTabSz="666750">
            <a:lnSpc>
              <a:spcPct val="90000"/>
            </a:lnSpc>
            <a:spcBef>
              <a:spcPct val="0"/>
            </a:spcBef>
            <a:spcAft>
              <a:spcPct val="15000"/>
            </a:spcAft>
            <a:buChar char="•"/>
          </a:pPr>
          <a:r>
            <a:rPr lang="en-US" sz="1500" kern="1200" dirty="0"/>
            <a:t>Conclusion</a:t>
          </a:r>
          <a:endParaRPr lang="en-GB" sz="1500" kern="1200" dirty="0"/>
        </a:p>
        <a:p>
          <a:pPr marL="114300" lvl="1" indent="-114300" algn="l" defTabSz="666750">
            <a:lnSpc>
              <a:spcPct val="90000"/>
            </a:lnSpc>
            <a:spcBef>
              <a:spcPct val="0"/>
            </a:spcBef>
            <a:spcAft>
              <a:spcPct val="15000"/>
            </a:spcAft>
            <a:buChar char="•"/>
          </a:pPr>
          <a:r>
            <a:rPr lang="en-US" sz="1500" kern="1200" dirty="0"/>
            <a:t>Lessons Learned (Individual Self-Assessment)</a:t>
          </a:r>
          <a:endParaRPr lang="en-GB" sz="1500" kern="1200" dirty="0"/>
        </a:p>
      </dsp:txBody>
      <dsp:txXfrm rot="-5400000">
        <a:off x="1147516" y="2946566"/>
        <a:ext cx="6972917" cy="961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Subjective</a:t>
            </a:r>
          </a:p>
          <a:p>
            <a:r>
              <a:rPr lang="en-US" dirty="0"/>
              <a:t>Various columns were given ratings for the state of a certain property of the house, either as a 1-10, or an ordinal rating from poor to excellent. As methodical the rating system may be, the actual category itself can be put up to debate depending on who one asks. An example from the original dataset is a column named ‘</a:t>
            </a:r>
            <a:r>
              <a:rPr lang="en-US" dirty="0" err="1"/>
              <a:t>HeatingQC</a:t>
            </a:r>
            <a:r>
              <a:rPr lang="en-US" dirty="0"/>
              <a:t>’ (Heating quality and condition) where it rates the quality of heating, and its condition, from poor to excellent. What was noted that people react differently to heat. For some what could be considered average, or typical, could be someone else’s excellent. For this reason, various other columns that were categorized as subjective were dropped from the dataset.</a:t>
            </a:r>
          </a:p>
          <a:p>
            <a:r>
              <a:rPr lang="en-US" b="1" dirty="0"/>
              <a:t>Null Values</a:t>
            </a:r>
          </a:p>
          <a:p>
            <a:r>
              <a:rPr lang="en-US" dirty="0"/>
              <a:t>An inherent part of any dataset, whether large or small, is the eventuality of missing data - a null value, or a blank cell. This dataset was no different. Using the ‘</a:t>
            </a:r>
            <a:r>
              <a:rPr lang="en-US" dirty="0" err="1"/>
              <a:t>df.isnull</a:t>
            </a:r>
            <a:r>
              <a:rPr lang="en-US" dirty="0"/>
              <a:t>()’ function, columns with null values were identified and further looked into. Depending on the row, the purpose of the null value was inspected. For example, in the case of column ‘</a:t>
            </a:r>
            <a:r>
              <a:rPr lang="en-US" dirty="0" err="1"/>
              <a:t>GarageType</a:t>
            </a:r>
            <a:r>
              <a:rPr lang="en-US" dirty="0"/>
              <a:t>”, where 72 null values were found, it was noted that the null values did not mean that the dataset was missing information, but rather the null values represented the lack of a garage. Therefore, these values were converted to ‘</a:t>
            </a:r>
            <a:r>
              <a:rPr lang="en-US" dirty="0" err="1"/>
              <a:t>NoGar</a:t>
            </a:r>
            <a:r>
              <a:rPr lang="en-US" dirty="0"/>
              <a:t>’ to show that there is no garage. Another example would be column ‘</a:t>
            </a:r>
            <a:r>
              <a:rPr lang="en-US" dirty="0" err="1"/>
              <a:t>FullBath</a:t>
            </a:r>
            <a:r>
              <a:rPr lang="en-US" dirty="0"/>
              <a:t>’ where, for some reason, there are houses without full bathrooms. Rows with ‘0’, as their ‘</a:t>
            </a:r>
            <a:r>
              <a:rPr lang="en-US" dirty="0" err="1"/>
              <a:t>FullBath</a:t>
            </a:r>
            <a:r>
              <a:rPr lang="en-US" dirty="0"/>
              <a:t>’ value, were removed from the dataset.</a:t>
            </a:r>
          </a:p>
          <a:p>
            <a:r>
              <a:rPr lang="en-US" b="1" dirty="0"/>
              <a:t>Data Transformation</a:t>
            </a:r>
          </a:p>
          <a:p>
            <a:r>
              <a:rPr lang="en-US" dirty="0"/>
              <a:t>Some of the columns had integer types of data to represent the corresponding part of the house, such as the square footage of the pool (</a:t>
            </a:r>
            <a:r>
              <a:rPr lang="en-US" dirty="0" err="1"/>
              <a:t>PoolArea</a:t>
            </a:r>
            <a:r>
              <a:rPr lang="en-US" dirty="0"/>
              <a:t>), or the number of fireplaces (Fireplaces). When the decision came to whether drop, or not, these columns. Ultimately, the team decided that it would be nice for one to look for these features, should they be available. Once it was determined the columns would stay in the dataset, it begged the question: How would they be represented? The answer came down to converting the numeric values to Booleans. If the ‘</a:t>
            </a:r>
            <a:r>
              <a:rPr lang="en-US" dirty="0" err="1"/>
              <a:t>PoolArea</a:t>
            </a:r>
            <a:r>
              <a:rPr lang="en-US" dirty="0"/>
              <a:t>’ was greater than zero, then the house has a pool. Otherwise, if the value was zero then the house has no pool. The same approach was taken with the ‘Fireplaces’ where if the count of fireplaces was 0, then there were no fireplaces, and if the value was greater than zero, the house does have at least one fireplace.</a:t>
            </a:r>
          </a:p>
          <a:p>
            <a:r>
              <a:rPr lang="en-US" dirty="0"/>
              <a:t>Another case of data transformation was the ‘</a:t>
            </a:r>
            <a:r>
              <a:rPr lang="en-US" dirty="0" err="1"/>
              <a:t>MoSold</a:t>
            </a:r>
            <a:r>
              <a:rPr lang="en-US" dirty="0"/>
              <a:t>’ and ‘</a:t>
            </a:r>
            <a:r>
              <a:rPr lang="en-US" dirty="0" err="1"/>
              <a:t>YrSold</a:t>
            </a:r>
            <a:r>
              <a:rPr lang="en-US" dirty="0"/>
              <a:t>’, as they were represented by two integer values. It became apparent that a data transformation was required when attempting to import the dataset when the DATE data format in </a:t>
            </a:r>
            <a:r>
              <a:rPr lang="en-US" dirty="0" err="1"/>
              <a:t>PostreSQL</a:t>
            </a:r>
            <a:r>
              <a:rPr lang="en-US" dirty="0"/>
              <a:t> required the ‘</a:t>
            </a:r>
            <a:r>
              <a:rPr lang="en-US" dirty="0" err="1"/>
              <a:t>DateSold</a:t>
            </a:r>
            <a:r>
              <a:rPr lang="en-US" dirty="0"/>
              <a:t>’ to be in YYYY-MM-DD, rather than YY. Two new columns were created: ‘</a:t>
            </a:r>
            <a:r>
              <a:rPr lang="en-US" dirty="0" err="1"/>
              <a:t>DaySold</a:t>
            </a:r>
            <a:r>
              <a:rPr lang="en-US" dirty="0"/>
              <a:t>’, which was given an arbitrary value of ‘01’, rather than ‘30’ or ‘31’, as not all months share these days. Secondly, ‘</a:t>
            </a:r>
            <a:r>
              <a:rPr lang="en-US" dirty="0" err="1"/>
              <a:t>DateSold</a:t>
            </a:r>
            <a:r>
              <a:rPr lang="en-US" dirty="0"/>
              <a:t>’, that utilized the RIGHT, MID, and LEFT functions in Microsoft Excel, and referenced the respective year, month and day, sold columns. Lastly, the ‘</a:t>
            </a:r>
            <a:r>
              <a:rPr lang="en-US" dirty="0" err="1"/>
              <a:t>DateSold</a:t>
            </a:r>
            <a:r>
              <a:rPr lang="en-US" dirty="0"/>
              <a:t>’ column was categorized as a ‘Date’ column within excel with a custom format that would meet the expectations of </a:t>
            </a:r>
            <a:r>
              <a:rPr lang="en-US" dirty="0" err="1"/>
              <a:t>PostreSQL</a:t>
            </a:r>
            <a:r>
              <a:rPr lang="en-US" dirty="0"/>
              <a:t>.  </a:t>
            </a:r>
          </a:p>
          <a:p>
            <a:r>
              <a:rPr lang="en-US" b="1" dirty="0"/>
              <a:t>Merging Information</a:t>
            </a:r>
          </a:p>
          <a:p>
            <a:r>
              <a:rPr lang="en-US" dirty="0"/>
              <a:t>Initially, the ‘Neighborhood’ names were shortened to facilitate reading, such as ‘</a:t>
            </a:r>
            <a:r>
              <a:rPr lang="en-US" dirty="0" err="1"/>
              <a:t>BrkSide</a:t>
            </a:r>
            <a:r>
              <a:rPr lang="en-US" dirty="0"/>
              <a:t>’ being ‘Brookside’. Using the ‘data_description.txt’ a table was created with the purpose of merging it with the dataset in order to drop the abbreviated neighborhood column and replacing it with a new column that has the full names.</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10</a:t>
            </a:fld>
            <a:endParaRPr lang="en-US"/>
          </a:p>
        </p:txBody>
      </p:sp>
    </p:spTree>
    <p:extLst>
      <p:ext uri="{BB962C8B-B14F-4D97-AF65-F5344CB8AC3E}">
        <p14:creationId xmlns:p14="http://schemas.microsoft.com/office/powerpoint/2010/main" val="218448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11</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mj-lt"/>
              <a:buAutoNum type="arabicPeriod"/>
            </a:pPr>
            <a:r>
              <a:rPr lang="en-CA" sz="1200" b="0" i="0" dirty="0">
                <a:solidFill>
                  <a:srgbClr val="24292F"/>
                </a:solidFill>
                <a:effectLst/>
                <a:latin typeface="-apple-system"/>
              </a:rPr>
              <a:t>House Type: The list of types of houses</a:t>
            </a:r>
          </a:p>
          <a:p>
            <a:pPr marL="457200" indent="-457200" algn="l">
              <a:buFont typeface="+mj-lt"/>
              <a:buAutoNum type="arabicPeriod"/>
            </a:pPr>
            <a:r>
              <a:rPr lang="en-CA" sz="1200" b="0" i="0" dirty="0">
                <a:solidFill>
                  <a:srgbClr val="24292F"/>
                </a:solidFill>
                <a:effectLst/>
                <a:latin typeface="-apple-system"/>
              </a:rPr>
              <a:t>Garage Type: A list of types of garages</a:t>
            </a:r>
          </a:p>
          <a:p>
            <a:pPr marL="457200" indent="-457200" algn="l">
              <a:buFont typeface="+mj-lt"/>
              <a:buAutoNum type="arabicPeriod"/>
            </a:pPr>
            <a:r>
              <a:rPr lang="en-CA" sz="12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200" b="0" i="0" dirty="0">
                <a:solidFill>
                  <a:srgbClr val="24292F"/>
                </a:solidFill>
                <a:effectLst/>
                <a:latin typeface="-apple-system"/>
              </a:rPr>
              <a:t>Lot shape: A list of lot</a:t>
            </a:r>
          </a:p>
          <a:p>
            <a:pPr marL="457200" indent="-457200" algn="l">
              <a:buFont typeface="+mj-lt"/>
              <a:buAutoNum type="arabicPeriod"/>
            </a:pPr>
            <a:r>
              <a:rPr lang="en-CA" sz="1200" b="0" i="0" dirty="0">
                <a:solidFill>
                  <a:srgbClr val="24292F"/>
                </a:solidFill>
                <a:effectLst/>
                <a:latin typeface="-apple-system"/>
              </a:rPr>
              <a:t>Heating: A list of types of heating such as steam heat</a:t>
            </a:r>
          </a:p>
          <a:p>
            <a:pPr marL="457200" indent="-457200" algn="l">
              <a:buFont typeface="+mj-lt"/>
              <a:buAutoNum type="arabicPeriod"/>
            </a:pPr>
            <a:r>
              <a:rPr lang="en-CA" sz="1200" b="0" i="0" dirty="0">
                <a:solidFill>
                  <a:srgbClr val="24292F"/>
                </a:solidFill>
                <a:effectLst/>
                <a:latin typeface="-apple-system"/>
              </a:rPr>
              <a:t>House Sale History: A table includes house sales transactions in the City of Ames</a:t>
            </a:r>
            <a:r>
              <a:rPr lang="en-US" sz="1200" b="0" i="0" dirty="0">
                <a:solidFill>
                  <a:srgbClr val="24292F"/>
                </a:solidFill>
                <a:effectLst/>
                <a:latin typeface="-apple-system"/>
              </a:rPr>
              <a:t>.</a:t>
            </a:r>
          </a:p>
        </p:txBody>
      </p:sp>
      <p:sp>
        <p:nvSpPr>
          <p:cNvPr id="4" name="Slide Number Placeholder 3"/>
          <p:cNvSpPr>
            <a:spLocks noGrp="1"/>
          </p:cNvSpPr>
          <p:nvPr>
            <p:ph type="sldNum" sz="quarter" idx="5"/>
          </p:nvPr>
        </p:nvSpPr>
        <p:spPr/>
        <p:txBody>
          <a:bodyPr/>
          <a:lstStyle/>
          <a:p>
            <a:fld id="{FE69AD49-8992-4BB2-8145-0395B6E819DD}" type="slidenum">
              <a:rPr lang="en-US" smtClean="0"/>
              <a:pPr/>
              <a:t>12</a:t>
            </a:fld>
            <a:endParaRPr lang="en-US"/>
          </a:p>
        </p:txBody>
      </p:sp>
    </p:spTree>
    <p:extLst>
      <p:ext uri="{BB962C8B-B14F-4D97-AF65-F5344CB8AC3E}">
        <p14:creationId xmlns:p14="http://schemas.microsoft.com/office/powerpoint/2010/main" val="18824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13</a:t>
            </a:fld>
            <a:endParaRPr lang="en-US"/>
          </a:p>
        </p:txBody>
      </p:sp>
    </p:spTree>
    <p:extLst>
      <p:ext uri="{BB962C8B-B14F-4D97-AF65-F5344CB8AC3E}">
        <p14:creationId xmlns:p14="http://schemas.microsoft.com/office/powerpoint/2010/main" val="161921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14</a:t>
            </a:fld>
            <a:endParaRPr lang="en-US"/>
          </a:p>
        </p:txBody>
      </p:sp>
    </p:spTree>
    <p:extLst>
      <p:ext uri="{BB962C8B-B14F-4D97-AF65-F5344CB8AC3E}">
        <p14:creationId xmlns:p14="http://schemas.microsoft.com/office/powerpoint/2010/main" val="392520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features of the houses affect the sale prices in Ames City, USA.</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15</a:t>
            </a:fld>
            <a:endParaRPr lang="en-US"/>
          </a:p>
        </p:txBody>
      </p:sp>
    </p:spTree>
    <p:extLst>
      <p:ext uri="{BB962C8B-B14F-4D97-AF65-F5344CB8AC3E}">
        <p14:creationId xmlns:p14="http://schemas.microsoft.com/office/powerpoint/2010/main" val="31539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sz="1200" b="0" i="0" u="none"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600" b="0" i="0" u="none" dirty="0">
              <a:solidFill>
                <a:srgbClr val="24292F"/>
              </a:solidFill>
              <a:effectLst/>
              <a:latin typeface="-apple-system"/>
            </a:endParaRPr>
          </a:p>
          <a:p>
            <a:pPr>
              <a:buFont typeface="Arial" panose="020B0604020202020204" pitchFamily="34" charset="0"/>
              <a:buChar char="•"/>
            </a:pPr>
            <a:r>
              <a:rPr lang="en-CA" sz="1200" u="none" dirty="0">
                <a:solidFill>
                  <a:srgbClr val="24292F"/>
                </a:solidFill>
                <a:latin typeface="-apple-system"/>
              </a:rPr>
              <a:t>B</a:t>
            </a:r>
            <a:r>
              <a:rPr lang="en-CA" sz="1200" b="0" i="0" u="none"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200" b="0" i="0" u="none" dirty="0">
              <a:solidFill>
                <a:srgbClr val="24292F"/>
              </a:solidFill>
              <a:effectLst/>
              <a:latin typeface="-apple-system"/>
            </a:endParaRPr>
          </a:p>
          <a:p>
            <a:endParaRPr lang="en-US" sz="1200" u="none"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16</a:t>
            </a:fld>
            <a:endParaRPr lang="en-US"/>
          </a:p>
        </p:txBody>
      </p:sp>
    </p:spTree>
    <p:extLst>
      <p:ext uri="{BB962C8B-B14F-4D97-AF65-F5344CB8AC3E}">
        <p14:creationId xmlns:p14="http://schemas.microsoft.com/office/powerpoint/2010/main" val="375260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a:t>
            </a:fld>
            <a:endParaRPr lang="en-US"/>
          </a:p>
        </p:txBody>
      </p:sp>
    </p:spTree>
    <p:extLst>
      <p:ext uri="{BB962C8B-B14F-4D97-AF65-F5344CB8AC3E}">
        <p14:creationId xmlns:p14="http://schemas.microsoft.com/office/powerpoint/2010/main" val="208343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4</a:t>
            </a:fld>
            <a:endParaRPr lang="en-US"/>
          </a:p>
        </p:txBody>
      </p:sp>
    </p:spTree>
    <p:extLst>
      <p:ext uri="{BB962C8B-B14F-4D97-AF65-F5344CB8AC3E}">
        <p14:creationId xmlns:p14="http://schemas.microsoft.com/office/powerpoint/2010/main" val="238595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5</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6</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2607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we are looking for some answers.</a:t>
            </a:r>
          </a:p>
          <a:p>
            <a:pPr marL="0" indent="0">
              <a:buFontTx/>
              <a:buNone/>
            </a:pPr>
            <a:r>
              <a:rPr lang="en-GB" dirty="0"/>
              <a:t>First,  What is the best time of the year to sell a house?</a:t>
            </a:r>
          </a:p>
          <a:p>
            <a:pPr marL="0" indent="0">
              <a:buFontTx/>
              <a:buNone/>
            </a:pPr>
            <a:r>
              <a:rPr lang="en-GB" dirty="0"/>
              <a:t>Second, What neighbourhood has higher sale prices?</a:t>
            </a:r>
          </a:p>
          <a:p>
            <a:pPr marL="0" indent="0">
              <a:buFontTx/>
              <a:buNone/>
            </a:pPr>
            <a:r>
              <a:rPr lang="en-GB" dirty="0"/>
              <a:t>And last but not least,</a:t>
            </a:r>
          </a:p>
          <a:p>
            <a:pPr marL="0" indent="0">
              <a:buFontTx/>
              <a:buNone/>
            </a:pPr>
            <a:r>
              <a:rPr lang="en-GB" dirty="0"/>
              <a:t>How does the age of the house affects its price.</a:t>
            </a:r>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408687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Kaggle there is a competition on predicting sales prices. </a:t>
            </a:r>
          </a:p>
          <a:p>
            <a:r>
              <a:rPr lang="en-GB" dirty="0"/>
              <a:t>They are describing almost every aspect of residential homes in Ames Iowa. Even though we did not compete we used their data for our project.</a:t>
            </a:r>
          </a:p>
          <a:p>
            <a:r>
              <a:rPr lang="en-GB" dirty="0"/>
              <a:t>That original data had 81 columns and 1460 rows. We have cleaned it and we’ll explain the cleaning procedure later on. </a:t>
            </a:r>
          </a:p>
          <a:p>
            <a:r>
              <a:rPr lang="en-GB" dirty="0"/>
              <a:t>We filtered down that data to 18 columns and 1150 rows.</a:t>
            </a:r>
          </a:p>
        </p:txBody>
      </p:sp>
      <p:sp>
        <p:nvSpPr>
          <p:cNvPr id="4" name="Slide Number Placeholder 3"/>
          <p:cNvSpPr>
            <a:spLocks noGrp="1"/>
          </p:cNvSpPr>
          <p:nvPr>
            <p:ph type="sldNum" sz="quarter" idx="5"/>
          </p:nvPr>
        </p:nvSpPr>
        <p:spPr/>
        <p:txBody>
          <a:bodyPr/>
          <a:lstStyle/>
          <a:p>
            <a:fld id="{FE69AD49-8992-4BB2-8145-0395B6E819DD}" type="slidenum">
              <a:rPr lang="en-US" smtClean="0"/>
              <a:pPr/>
              <a:t>9</a:t>
            </a:fld>
            <a:endParaRPr lang="en-US"/>
          </a:p>
        </p:txBody>
      </p:sp>
    </p:spTree>
    <p:extLst>
      <p:ext uri="{BB962C8B-B14F-4D97-AF65-F5344CB8AC3E}">
        <p14:creationId xmlns:p14="http://schemas.microsoft.com/office/powerpoint/2010/main" val="382097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em.libretexts.org/LibreTexts/Mountain_View_College/MVC_Chem_2425:_ORGANIC_CHEMISTRY_I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age"/><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duperrin.com/english/2017/07/20/being-data-driven-means-being-contex-driven/data-mining-infograph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80B-540D-5518-5917-72EAAF6FD2D4}"/>
              </a:ext>
            </a:extLst>
          </p:cNvPr>
          <p:cNvSpPr>
            <a:spLocks noGrp="1"/>
          </p:cNvSpPr>
          <p:nvPr>
            <p:ph type="title"/>
          </p:nvPr>
        </p:nvSpPr>
        <p:spPr>
          <a:xfrm>
            <a:off x="0" y="476672"/>
            <a:ext cx="6626225" cy="1368425"/>
          </a:xfrm>
        </p:spPr>
        <p:txBody>
          <a:bodyPr/>
          <a:lstStyle/>
          <a:p>
            <a:r>
              <a:rPr lang="en-US" dirty="0"/>
              <a:t>Data Cleaning </a:t>
            </a:r>
            <a:br>
              <a:rPr lang="en-US" dirty="0"/>
            </a:br>
            <a:r>
              <a:rPr lang="en-US" dirty="0"/>
              <a:t>&amp; Exploration</a:t>
            </a:r>
            <a:endParaRPr lang="en-GB" dirty="0"/>
          </a:p>
        </p:txBody>
      </p:sp>
      <p:sp>
        <p:nvSpPr>
          <p:cNvPr id="3" name="Content Placeholder 2">
            <a:extLst>
              <a:ext uri="{FF2B5EF4-FFF2-40B4-BE49-F238E27FC236}">
                <a16:creationId xmlns:a16="http://schemas.microsoft.com/office/drawing/2014/main" id="{5F423644-A0D7-6558-1AB7-CDE221A2CA4F}"/>
              </a:ext>
            </a:extLst>
          </p:cNvPr>
          <p:cNvSpPr>
            <a:spLocks noGrp="1"/>
          </p:cNvSpPr>
          <p:nvPr>
            <p:ph idx="1"/>
          </p:nvPr>
        </p:nvSpPr>
        <p:spPr>
          <a:xfrm>
            <a:off x="485775" y="2996779"/>
            <a:ext cx="8172450" cy="4032250"/>
          </a:xfrm>
        </p:spPr>
        <p:txBody>
          <a:bodyPr/>
          <a:lstStyle/>
          <a:p>
            <a:r>
              <a:rPr lang="en-US" dirty="0"/>
              <a:t>Subjective</a:t>
            </a:r>
          </a:p>
          <a:p>
            <a:r>
              <a:rPr lang="en-US" dirty="0"/>
              <a:t>Null Values</a:t>
            </a:r>
          </a:p>
          <a:p>
            <a:r>
              <a:rPr lang="en-US" dirty="0"/>
              <a:t>Data Transformation</a:t>
            </a:r>
          </a:p>
          <a:p>
            <a:r>
              <a:rPr lang="en-US" dirty="0"/>
              <a:t>Data Merging</a:t>
            </a:r>
            <a:endParaRPr lang="en-GB" dirty="0"/>
          </a:p>
        </p:txBody>
      </p:sp>
      <p:pic>
        <p:nvPicPr>
          <p:cNvPr id="4" name="Picture 3" descr="A picture containing whiteboard&#10;&#10;Description automatically generated">
            <a:extLst>
              <a:ext uri="{FF2B5EF4-FFF2-40B4-BE49-F238E27FC236}">
                <a16:creationId xmlns:a16="http://schemas.microsoft.com/office/drawing/2014/main" id="{E5FCB988-7C39-3CA4-939B-33F4AC1DCF6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flipH="1">
            <a:off x="2689711" y="2132856"/>
            <a:ext cx="5903732" cy="4032250"/>
          </a:xfrm>
          <a:prstGeom prst="rect">
            <a:avLst/>
          </a:prstGeom>
        </p:spPr>
      </p:pic>
    </p:spTree>
    <p:extLst>
      <p:ext uri="{BB962C8B-B14F-4D97-AF65-F5344CB8AC3E}">
        <p14:creationId xmlns:p14="http://schemas.microsoft.com/office/powerpoint/2010/main" val="35883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pic>
        <p:nvPicPr>
          <p:cNvPr id="5" name="Picture 4" descr="Graphical user interface, application&#10;&#10;Description automatically generated">
            <a:extLst>
              <a:ext uri="{FF2B5EF4-FFF2-40B4-BE49-F238E27FC236}">
                <a16:creationId xmlns:a16="http://schemas.microsoft.com/office/drawing/2014/main" id="{3B491172-127E-AB85-5763-008F524C8596}"/>
              </a:ext>
            </a:extLst>
          </p:cNvPr>
          <p:cNvPicPr>
            <a:picLocks noChangeAspect="1"/>
          </p:cNvPicPr>
          <p:nvPr/>
        </p:nvPicPr>
        <p:blipFill rotWithShape="1">
          <a:blip r:embed="rId3">
            <a:extLst>
              <a:ext uri="{28A0092B-C50C-407E-A947-70E740481C1C}">
                <a14:useLocalDpi xmlns:a14="http://schemas.microsoft.com/office/drawing/2010/main" val="0"/>
              </a:ext>
            </a:extLst>
          </a:blip>
          <a:srcRect t="3791" b="50000"/>
          <a:stretch/>
        </p:blipFill>
        <p:spPr>
          <a:xfrm>
            <a:off x="2339752" y="2345511"/>
            <a:ext cx="6804248" cy="4512489"/>
          </a:xfrm>
          <a:prstGeom prst="rect">
            <a:avLst/>
          </a:prstGeom>
          <a:ln>
            <a:solidFill>
              <a:schemeClr val="accent1"/>
            </a:solidFill>
          </a:ln>
        </p:spPr>
      </p:pic>
    </p:spTree>
    <p:extLst>
      <p:ext uri="{BB962C8B-B14F-4D97-AF65-F5344CB8AC3E}">
        <p14:creationId xmlns:p14="http://schemas.microsoft.com/office/powerpoint/2010/main" val="9174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1691680" y="2136638"/>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408522" y="2550468"/>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984288" y="2640694"/>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3059832" y="3041171"/>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F445CC-7A73-8EE0-01DC-C784A4BF4382}"/>
              </a:ext>
            </a:extLst>
          </p:cNvPr>
          <p:cNvSpPr txBox="1"/>
          <p:nvPr/>
        </p:nvSpPr>
        <p:spPr>
          <a:xfrm>
            <a:off x="4644008" y="6427113"/>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is similar, but not the same, as the Random Forest model.</a:t>
            </a:r>
          </a:p>
          <a:p>
            <a:endParaRPr lang="en-US" sz="1100" dirty="0"/>
          </a:p>
        </p:txBody>
      </p:sp>
      <p:sp>
        <p:nvSpPr>
          <p:cNvPr id="5" name="TextBox 4">
            <a:extLst>
              <a:ext uri="{FF2B5EF4-FFF2-40B4-BE49-F238E27FC236}">
                <a16:creationId xmlns:a16="http://schemas.microsoft.com/office/drawing/2014/main" id="{88032E76-864B-8586-02DA-4287B136FB5F}"/>
              </a:ext>
            </a:extLst>
          </p:cNvPr>
          <p:cNvSpPr txBox="1"/>
          <p:nvPr/>
        </p:nvSpPr>
        <p:spPr>
          <a:xfrm>
            <a:off x="424174" y="4771459"/>
            <a:ext cx="3098812" cy="150737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err="1"/>
              <a:t>n_estimators</a:t>
            </a:r>
            <a:r>
              <a:rPr lang="en-CA" dirty="0"/>
              <a:t> </a:t>
            </a:r>
          </a:p>
          <a:p>
            <a:r>
              <a:rPr lang="en-CA" sz="1400" b="0" dirty="0"/>
              <a:t>The number of decision trees the model will be running.</a:t>
            </a:r>
          </a:p>
          <a:p>
            <a:endParaRPr lang="en-CA" sz="1400" b="0" dirty="0"/>
          </a:p>
          <a:p>
            <a:r>
              <a:rPr lang="en-CA" dirty="0" err="1"/>
              <a:t>random_state</a:t>
            </a:r>
            <a:r>
              <a:rPr lang="en-CA" dirty="0"/>
              <a:t> </a:t>
            </a:r>
          </a:p>
          <a:p>
            <a:r>
              <a:rPr lang="en-CA" sz="1400" b="0" dirty="0"/>
              <a:t>Sets a seed to the random generator.</a:t>
            </a:r>
            <a:endParaRPr lang="en-US" dirty="0"/>
          </a:p>
        </p:txBody>
      </p:sp>
      <p:sp>
        <p:nvSpPr>
          <p:cNvPr id="8" name="TextBox 7">
            <a:extLst>
              <a:ext uri="{FF2B5EF4-FFF2-40B4-BE49-F238E27FC236}">
                <a16:creationId xmlns:a16="http://schemas.microsoft.com/office/drawing/2014/main" id="{85C273A1-8DE8-DD73-F2B6-7A6EDEFE85D9}"/>
              </a:ext>
            </a:extLst>
          </p:cNvPr>
          <p:cNvSpPr txBox="1"/>
          <p:nvPr/>
        </p:nvSpPr>
        <p:spPr>
          <a:xfrm>
            <a:off x="4422180" y="4766721"/>
            <a:ext cx="4723110" cy="1600438"/>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buFont typeface="Arial" panose="020B0604020202020204" pitchFamily="34" charset="0"/>
              <a:buChar char="•"/>
            </a:pPr>
            <a:r>
              <a:rPr lang="en-CA" sz="1600" b="0" i="0" dirty="0">
                <a:solidFill>
                  <a:srgbClr val="24292F"/>
                </a:solidFill>
                <a:effectLst/>
                <a:latin typeface="-apple-system"/>
              </a:rPr>
              <a:t>MEA: 21,241.974</a:t>
            </a:r>
          </a:p>
          <a:p>
            <a:pPr>
              <a:buFont typeface="Arial" panose="020B0604020202020204" pitchFamily="34" charset="0"/>
              <a:buChar char="•"/>
            </a:pPr>
            <a:r>
              <a:rPr lang="en-CA" sz="1600" b="0" i="0" dirty="0">
                <a:solidFill>
                  <a:srgbClr val="24292F"/>
                </a:solidFill>
                <a:effectLst/>
                <a:latin typeface="-apple-system"/>
              </a:rPr>
              <a:t>MSE (Mean Squared Error): 1,715,333,569.928</a:t>
            </a:r>
          </a:p>
          <a:p>
            <a:pPr>
              <a:buFont typeface="Arial" panose="020B0604020202020204" pitchFamily="34" charset="0"/>
              <a:buChar char="•"/>
            </a:pPr>
            <a:r>
              <a:rPr lang="en-CA" sz="1600" b="0" i="0" dirty="0">
                <a:solidFill>
                  <a:srgbClr val="24292F"/>
                </a:solidFill>
                <a:effectLst/>
                <a:latin typeface="-apple-system"/>
              </a:rPr>
              <a:t>RMSE (Root Mean Squared Error): 41,416.586</a:t>
            </a:r>
          </a:p>
          <a:p>
            <a:pPr>
              <a:buFont typeface="Arial" panose="020B0604020202020204" pitchFamily="34" charset="0"/>
              <a:buChar char="•"/>
            </a:pPr>
            <a:r>
              <a:rPr lang="en-CA" sz="1600" b="0" i="0" dirty="0">
                <a:solidFill>
                  <a:srgbClr val="24292F"/>
                </a:solidFill>
                <a:effectLst/>
                <a:latin typeface="-apple-system"/>
              </a:rPr>
              <a:t>R-Squared: 0.737</a:t>
            </a:r>
          </a:p>
          <a:p>
            <a:pPr algn="ctr">
              <a:buFont typeface="Arial" panose="020B0604020202020204" pitchFamily="34" charset="0"/>
              <a:buChar char="•"/>
            </a:pPr>
            <a:endParaRPr lang="en-CA" sz="1600" b="0" i="0" dirty="0">
              <a:solidFill>
                <a:srgbClr val="24292F"/>
              </a:solidFill>
              <a:effectLst/>
              <a:latin typeface="-apple-system"/>
            </a:endParaRPr>
          </a:p>
        </p:txBody>
      </p:sp>
      <p:sp>
        <p:nvSpPr>
          <p:cNvPr id="11" name="Striped Right Arrow 15">
            <a:extLst>
              <a:ext uri="{FF2B5EF4-FFF2-40B4-BE49-F238E27FC236}">
                <a16:creationId xmlns:a16="http://schemas.microsoft.com/office/drawing/2014/main" id="{477B1DD2-840C-FF66-DE11-461C3F4DA80A}"/>
              </a:ext>
            </a:extLst>
          </p:cNvPr>
          <p:cNvSpPr/>
          <p:nvPr/>
        </p:nvSpPr>
        <p:spPr>
          <a:xfrm>
            <a:off x="3603896" y="5309123"/>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70848B0-43BA-75F8-CD2E-894AB4AD1F1D}"/>
              </a:ext>
            </a:extLst>
          </p:cNvPr>
          <p:cNvSpPr txBox="1">
            <a:spLocks/>
          </p:cNvSpPr>
          <p:nvPr/>
        </p:nvSpPr>
        <p:spPr bwMode="auto">
          <a:xfrm>
            <a:off x="-756592" y="4301011"/>
            <a:ext cx="576064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marL="0" indent="0" algn="ctr">
              <a:buFontTx/>
              <a:buNone/>
            </a:pPr>
            <a:r>
              <a:rPr lang="en-US" sz="2400" b="1" kern="0" spc="700" dirty="0"/>
              <a:t>Random Forest</a:t>
            </a:r>
          </a:p>
        </p:txBody>
      </p:sp>
    </p:spTree>
    <p:extLst>
      <p:ext uri="{BB962C8B-B14F-4D97-AF65-F5344CB8AC3E}">
        <p14:creationId xmlns:p14="http://schemas.microsoft.com/office/powerpoint/2010/main" val="154616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513" y="2564904"/>
            <a:ext cx="5714487" cy="4204734"/>
          </a:xfrm>
          <a:effectLst>
            <a:outerShdw blurRad="219579" dist="38100" dir="17940000" algn="bl" rotWithShape="0">
              <a:prstClr val="black">
                <a:alpha val="40000"/>
              </a:prstClr>
            </a:outerShdw>
          </a:effectLst>
        </p:spPr>
      </p:pic>
      <p:pic>
        <p:nvPicPr>
          <p:cNvPr id="4" name="Picture 3" descr="Text, timeline&#10;&#10;Description automatically generated">
            <a:extLst>
              <a:ext uri="{FF2B5EF4-FFF2-40B4-BE49-F238E27FC236}">
                <a16:creationId xmlns:a16="http://schemas.microsoft.com/office/drawing/2014/main" id="{39ABDF3F-3AA5-573E-64F4-184550102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4" y="5157192"/>
            <a:ext cx="3429513" cy="1015477"/>
          </a:xfrm>
          <a:prstGeom prst="rect">
            <a:avLst/>
          </a:prstGeom>
        </p:spPr>
      </p:pic>
      <p:pic>
        <p:nvPicPr>
          <p:cNvPr id="5" name="Picture 4" descr="Text&#10;&#10;Description automatically generated">
            <a:extLst>
              <a:ext uri="{FF2B5EF4-FFF2-40B4-BE49-F238E27FC236}">
                <a16:creationId xmlns:a16="http://schemas.microsoft.com/office/drawing/2014/main" id="{F5395938-3941-2675-907F-76E9DE406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68960"/>
            <a:ext cx="3429511" cy="1094526"/>
          </a:xfrm>
          <a:prstGeom prst="rect">
            <a:avLst/>
          </a:prstGeom>
          <a:solidFill>
            <a:schemeClr val="bg1">
              <a:lumMod val="75000"/>
            </a:schemeClr>
          </a:solidFill>
          <a:ln>
            <a:solidFill>
              <a:schemeClr val="accent1"/>
            </a:solidFill>
          </a:ln>
          <a:scene3d>
            <a:camera prst="orthographicFront"/>
            <a:lightRig rig="threePt" dir="t"/>
          </a:scene3d>
          <a:sp3d>
            <a:bevelT w="165100" prst="coolSlant"/>
            <a:bevelB w="165100" prst="coolSlant"/>
          </a:sp3d>
        </p:spPr>
      </p:pic>
    </p:spTree>
    <p:extLst>
      <p:ext uri="{BB962C8B-B14F-4D97-AF65-F5344CB8AC3E}">
        <p14:creationId xmlns:p14="http://schemas.microsoft.com/office/powerpoint/2010/main" val="214050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1905"/>
          <a:stretch/>
        </p:blipFill>
        <p:spPr>
          <a:xfrm>
            <a:off x="1871700" y="3263985"/>
            <a:ext cx="5400600" cy="3594015"/>
          </a:xfrm>
          <a:prstGeom prst="rect">
            <a:avLst/>
          </a:prstGeom>
          <a:effectLst>
            <a:outerShdw blurRad="219579" dist="38100" dir="17940000" algn="bl" rotWithShape="0">
              <a:prstClr val="black">
                <a:alpha val="40000"/>
              </a:prstClr>
            </a:outerShdw>
          </a:effectLst>
        </p:spPr>
      </p:pic>
      <p:sp>
        <p:nvSpPr>
          <p:cNvPr id="6" name="TextBox 5">
            <a:extLst>
              <a:ext uri="{FF2B5EF4-FFF2-40B4-BE49-F238E27FC236}">
                <a16:creationId xmlns:a16="http://schemas.microsoft.com/office/drawing/2014/main" id="{3D779171-8419-39D9-210B-1524EC2A19C9}"/>
              </a:ext>
            </a:extLst>
          </p:cNvPr>
          <p:cNvSpPr txBox="1"/>
          <p:nvPr/>
        </p:nvSpPr>
        <p:spPr>
          <a:xfrm>
            <a:off x="327184" y="2454339"/>
            <a:ext cx="8785131" cy="830997"/>
          </a:xfrm>
          <a:prstGeom prst="rect">
            <a:avLst/>
          </a:prstGeom>
          <a:noFill/>
        </p:spPr>
        <p:txBody>
          <a:bodyPr wrap="square" rtlCol="0">
            <a:spAutoFit/>
          </a:bodyPr>
          <a:lstStyle/>
          <a:p>
            <a:r>
              <a:rPr lang="en-US" sz="1600" dirty="0"/>
              <a:t>The ‘enumerate’ function was used to determine the importance “value” of all the categories, where the results were placed into a </a:t>
            </a:r>
            <a:r>
              <a:rPr lang="en-US" sz="1600" dirty="0" err="1"/>
              <a:t>dataframe</a:t>
            </a:r>
            <a:r>
              <a:rPr lang="en-US" sz="1600" dirty="0"/>
              <a:t> and ordered by level of importance. This was performed in order to determine which features of the house affect the sale price.</a:t>
            </a:r>
          </a:p>
        </p:txBody>
      </p:sp>
    </p:spTree>
    <p:extLst>
      <p:ext uri="{BB962C8B-B14F-4D97-AF65-F5344CB8AC3E}">
        <p14:creationId xmlns:p14="http://schemas.microsoft.com/office/powerpoint/2010/main" val="14957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7356" y="3140968"/>
            <a:ext cx="5796644" cy="3682130"/>
          </a:xfrm>
          <a:effectLst>
            <a:outerShdw blurRad="219579" dist="38100" dir="17940000" algn="bl" rotWithShape="0">
              <a:prstClr val="black">
                <a:alpha val="40000"/>
              </a:prstClr>
            </a:outerShdw>
          </a:effectLst>
        </p:spPr>
      </p:pic>
      <p:sp>
        <p:nvSpPr>
          <p:cNvPr id="8" name="TextBox 7">
            <a:extLst>
              <a:ext uri="{FF2B5EF4-FFF2-40B4-BE49-F238E27FC236}">
                <a16:creationId xmlns:a16="http://schemas.microsoft.com/office/drawing/2014/main" id="{A0917DD7-5FE4-965E-1E91-9CC75323A2D8}"/>
              </a:ext>
            </a:extLst>
          </p:cNvPr>
          <p:cNvSpPr txBox="1"/>
          <p:nvPr/>
        </p:nvSpPr>
        <p:spPr>
          <a:xfrm>
            <a:off x="251520" y="2348880"/>
            <a:ext cx="9144000" cy="923330"/>
          </a:xfrm>
          <a:prstGeom prst="rect">
            <a:avLst/>
          </a:prstGeom>
          <a:noFill/>
        </p:spPr>
        <p:txBody>
          <a:bodyPr wrap="square" rtlCol="0">
            <a:spAutoFit/>
          </a:bodyPr>
          <a:lstStyle/>
          <a:p>
            <a:r>
              <a:rPr lang="en-US" dirty="0"/>
              <a:t>The 2 other Random Forest and Multiple Linear Regression models were built and trained using only the top 10 most important features instead of 18 features used in  the model 1 and model 2.</a:t>
            </a:r>
          </a:p>
        </p:txBody>
      </p:sp>
      <p:sp>
        <p:nvSpPr>
          <p:cNvPr id="3" name="TextBox 2">
            <a:extLst>
              <a:ext uri="{FF2B5EF4-FFF2-40B4-BE49-F238E27FC236}">
                <a16:creationId xmlns:a16="http://schemas.microsoft.com/office/drawing/2014/main" id="{948D57DB-7DE9-CC1A-2857-2254354F8F2F}"/>
              </a:ext>
            </a:extLst>
          </p:cNvPr>
          <p:cNvSpPr txBox="1"/>
          <p:nvPr/>
        </p:nvSpPr>
        <p:spPr>
          <a:xfrm>
            <a:off x="0" y="3658001"/>
            <a:ext cx="3203848" cy="2708434"/>
          </a:xfrm>
          <a:prstGeom prst="rect">
            <a:avLst/>
          </a:prstGeom>
          <a:noFill/>
        </p:spPr>
        <p:txBody>
          <a:bodyPr wrap="square" rtlCol="0">
            <a:spAutoFit/>
          </a:bodyPr>
          <a:lstStyle/>
          <a:p>
            <a:pPr marL="285750" indent="-285750">
              <a:buFont typeface="Arial" panose="020B0604020202020204" pitchFamily="34" charset="0"/>
              <a:buChar char="•"/>
            </a:pPr>
            <a:r>
              <a:rPr lang="en-US" dirty="0"/>
              <a:t>To define a better fit the following rules are referred to:</a:t>
            </a:r>
          </a:p>
          <a:p>
            <a:pPr marL="742950" lvl="1" indent="-285750">
              <a:buFont typeface="Arial" panose="020B0604020202020204" pitchFamily="34" charset="0"/>
              <a:buChar char="•"/>
            </a:pPr>
            <a:r>
              <a:rPr lang="en-US" sz="1600" dirty="0"/>
              <a:t>Lower score for MAE, MSE, &amp; RMSE</a:t>
            </a:r>
          </a:p>
          <a:p>
            <a:pPr marL="742950" lvl="1" indent="-285750">
              <a:buFont typeface="Arial" panose="020B0604020202020204" pitchFamily="34" charset="0"/>
              <a:buChar char="•"/>
            </a:pPr>
            <a:r>
              <a:rPr lang="en-US" sz="1600" dirty="0"/>
              <a:t>Higher score for R-Squared (With a minimum of 70%)</a:t>
            </a:r>
          </a:p>
          <a:p>
            <a:pPr lvl="1"/>
            <a:endParaRPr lang="en-US" dirty="0"/>
          </a:p>
          <a:p>
            <a:pPr lvl="1"/>
            <a:endParaRPr lang="en-US" dirty="0"/>
          </a:p>
        </p:txBody>
      </p:sp>
    </p:spTree>
    <p:extLst>
      <p:ext uri="{BB962C8B-B14F-4D97-AF65-F5344CB8AC3E}">
        <p14:creationId xmlns:p14="http://schemas.microsoft.com/office/powerpoint/2010/main" val="292867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dirty="0">
                <a:solidFill>
                  <a:srgbClr val="24292F"/>
                </a:solidFill>
              </a:rPr>
              <a:t>On the other hand,  for </a:t>
            </a:r>
            <a:r>
              <a:rPr lang="en-CA" sz="1800" b="0" i="0" dirty="0">
                <a:solidFill>
                  <a:srgbClr val="24292F"/>
                </a:solidFill>
                <a:effectLst/>
              </a:rPr>
              <a:t>the model running the top ten variables, it is recommended to use the </a:t>
            </a:r>
            <a:r>
              <a:rPr lang="en-CA" sz="1800" b="1" i="0" u="sng" dirty="0">
                <a:solidFill>
                  <a:srgbClr val="24292F"/>
                </a:solidFill>
                <a:effectLst/>
              </a:rPr>
              <a:t>linear regression model</a:t>
            </a:r>
            <a:r>
              <a:rPr lang="en-CA" sz="1800" b="0" i="0" dirty="0">
                <a:solidFill>
                  <a:srgbClr val="24292F"/>
                </a:solidFill>
                <a:effectLst/>
              </a:rPr>
              <a:t>,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BD82-8A85-FDE2-93A7-AEA0CD6239C0}"/>
              </a:ext>
            </a:extLst>
          </p:cNvPr>
          <p:cNvSpPr>
            <a:spLocks noGrp="1"/>
          </p:cNvSpPr>
          <p:nvPr>
            <p:ph type="title"/>
          </p:nvPr>
        </p:nvSpPr>
        <p:spPr>
          <a:xfrm>
            <a:off x="466725" y="404813"/>
            <a:ext cx="6626225" cy="1368425"/>
          </a:xfrm>
        </p:spPr>
        <p:txBody>
          <a:bodyPr wrap="square" anchor="ctr">
            <a:normAutofit/>
          </a:bodyPr>
          <a:lstStyle/>
          <a:p>
            <a:r>
              <a:rPr lang="en-US" dirty="0"/>
              <a:t>Agenda</a:t>
            </a:r>
            <a:endParaRPr lang="en-GB" dirty="0"/>
          </a:p>
        </p:txBody>
      </p:sp>
      <p:sp>
        <p:nvSpPr>
          <p:cNvPr id="3" name="Content Placeholder 2">
            <a:extLst>
              <a:ext uri="{FF2B5EF4-FFF2-40B4-BE49-F238E27FC236}">
                <a16:creationId xmlns:a16="http://schemas.microsoft.com/office/drawing/2014/main" id="{E5D179A7-D124-3BCC-3C61-547DEC206CF6}"/>
              </a:ext>
            </a:extLst>
          </p:cNvPr>
          <p:cNvSpPr>
            <a:spLocks noGrp="1"/>
          </p:cNvSpPr>
          <p:nvPr>
            <p:ph sz="half" idx="1"/>
          </p:nvPr>
        </p:nvSpPr>
        <p:spPr>
          <a:xfrm>
            <a:off x="179512" y="2204864"/>
            <a:ext cx="4010025" cy="4032250"/>
          </a:xfrm>
        </p:spPr>
        <p:txBody>
          <a:bodyPr wrap="square" anchor="t">
            <a:normAutofit/>
          </a:bodyPr>
          <a:lstStyle/>
          <a:p>
            <a:endParaRPr lang="en-US" dirty="0"/>
          </a:p>
          <a:p>
            <a:r>
              <a:rPr lang="en-US" dirty="0"/>
              <a:t>Project Overview</a:t>
            </a:r>
          </a:p>
          <a:p>
            <a:r>
              <a:rPr lang="en-GB" dirty="0"/>
              <a:t>Data Exploration &amp; Cleaning</a:t>
            </a:r>
          </a:p>
          <a:p>
            <a:r>
              <a:rPr lang="en-GB" dirty="0"/>
              <a:t>Analysis Phase</a:t>
            </a:r>
          </a:p>
          <a:p>
            <a:r>
              <a:rPr lang="en-GB" dirty="0"/>
              <a:t>Results of the Analysis</a:t>
            </a:r>
          </a:p>
          <a:p>
            <a:r>
              <a:rPr lang="en-GB" dirty="0"/>
              <a:t>Recommendations</a:t>
            </a:r>
          </a:p>
          <a:p>
            <a:endParaRPr lang="en-US" dirty="0"/>
          </a:p>
        </p:txBody>
      </p:sp>
      <p:sp>
        <p:nvSpPr>
          <p:cNvPr id="27" name="TextBox 26">
            <a:extLst>
              <a:ext uri="{FF2B5EF4-FFF2-40B4-BE49-F238E27FC236}">
                <a16:creationId xmlns:a16="http://schemas.microsoft.com/office/drawing/2014/main" id="{1CF99285-FB23-958D-946D-BE0701D08896}"/>
              </a:ext>
            </a:extLst>
          </p:cNvPr>
          <p:cNvSpPr txBox="1"/>
          <p:nvPr/>
        </p:nvSpPr>
        <p:spPr>
          <a:xfrm>
            <a:off x="5591175" y="5372100"/>
            <a:ext cx="2159000" cy="369332"/>
          </a:xfrm>
          <a:prstGeom prst="rect">
            <a:avLst/>
          </a:prstGeom>
          <a:noFill/>
        </p:spPr>
        <p:txBody>
          <a:bodyPr wrap="square" rtlCol="0">
            <a:spAutoFit/>
          </a:bodyPr>
          <a:lstStyle/>
          <a:p>
            <a:r>
              <a:rPr lang="en-US" sz="900">
                <a:hlinkClick r:id="rId3" tooltip="https://chem.libretexts.org/LibreTexts/Mountain_View_College/MVC_Chem_2425:_ORGANIC_CHEMISTRY_II"/>
              </a:rPr>
              <a:t>This Photo</a:t>
            </a:r>
            <a:r>
              <a:rPr lang="en-US" sz="900"/>
              <a:t> by Unknown Author is licensed under </a:t>
            </a:r>
            <a:r>
              <a:rPr lang="en-US" sz="900">
                <a:hlinkClick r:id="rId4" tooltip="https://creativecommons.org/licenses/by-nc-sa/3.0/"/>
              </a:rPr>
              <a:t>CC BY-SA-NC</a:t>
            </a:r>
            <a:endParaRPr lang="en-US" sz="900"/>
          </a:p>
        </p:txBody>
      </p:sp>
      <p:pic>
        <p:nvPicPr>
          <p:cNvPr id="26" name="Content Placeholder 25" descr="A picture containing diagram&#10;&#10;Description automatically generated">
            <a:extLst>
              <a:ext uri="{FF2B5EF4-FFF2-40B4-BE49-F238E27FC236}">
                <a16:creationId xmlns:a16="http://schemas.microsoft.com/office/drawing/2014/main" id="{6E7B6ED8-8465-5B88-FE09-98089CD232E9}"/>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87057" y="2637371"/>
            <a:ext cx="3167236" cy="3167236"/>
          </a:xfrm>
        </p:spPr>
      </p:pic>
    </p:spTree>
    <p:extLst>
      <p:ext uri="{BB962C8B-B14F-4D97-AF65-F5344CB8AC3E}">
        <p14:creationId xmlns:p14="http://schemas.microsoft.com/office/powerpoint/2010/main" val="33156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394792" y="764704"/>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pic>
        <p:nvPicPr>
          <p:cNvPr id="6" name="Picture 5" descr="Chart, line chart, histogram&#10;&#10;Description automatically generated">
            <a:extLst>
              <a:ext uri="{FF2B5EF4-FFF2-40B4-BE49-F238E27FC236}">
                <a16:creationId xmlns:a16="http://schemas.microsoft.com/office/drawing/2014/main" id="{913C15FF-8FD3-1B25-4F49-61592EEF0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2420888"/>
            <a:ext cx="7516781" cy="443711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43847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692423"/>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sp>
        <p:nvSpPr>
          <p:cNvPr id="3" name="Content Placeholder 2">
            <a:extLst>
              <a:ext uri="{FF2B5EF4-FFF2-40B4-BE49-F238E27FC236}">
                <a16:creationId xmlns:a16="http://schemas.microsoft.com/office/drawing/2014/main" id="{946BAC97-BAB7-C715-F161-53836FAC1353}"/>
              </a:ext>
            </a:extLst>
          </p:cNvPr>
          <p:cNvSpPr>
            <a:spLocks noGrp="1"/>
          </p:cNvSpPr>
          <p:nvPr>
            <p:ph idx="1"/>
          </p:nvPr>
        </p:nvSpPr>
        <p:spPr>
          <a:xfrm>
            <a:off x="466725" y="2410408"/>
            <a:ext cx="8482300" cy="4032250"/>
          </a:xfrm>
        </p:spPr>
        <p:txBody>
          <a:bodyPr/>
          <a:lstStyle/>
          <a:p>
            <a:pPr marL="0" indent="0">
              <a:lnSpc>
                <a:spcPct val="150000"/>
              </a:lnSpc>
              <a:buNone/>
            </a:pPr>
            <a:endParaRPr lang="en-US" dirty="0"/>
          </a:p>
          <a:p>
            <a:endParaRPr lang="en-GB" dirty="0"/>
          </a:p>
        </p:txBody>
      </p:sp>
      <p:pic>
        <p:nvPicPr>
          <p:cNvPr id="8" name="Picture 7" descr="Chart, bar chart&#10;&#10;Description automatically generated">
            <a:extLst>
              <a:ext uri="{FF2B5EF4-FFF2-40B4-BE49-F238E27FC236}">
                <a16:creationId xmlns:a16="http://schemas.microsoft.com/office/drawing/2014/main" id="{41CE0BB0-93AD-B817-73FD-2312F128E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25" y="2397833"/>
            <a:ext cx="7516800" cy="414749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0235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9" name="Picture 8" descr="Chart&#10;&#10;Description automatically generated">
            <a:extLst>
              <a:ext uri="{FF2B5EF4-FFF2-40B4-BE49-F238E27FC236}">
                <a16:creationId xmlns:a16="http://schemas.microsoft.com/office/drawing/2014/main" id="{BE8C0257-5466-6DAA-44A1-62AB694DF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36" y="2466395"/>
            <a:ext cx="8337527" cy="43229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883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4" name="Picture 3" descr="Chart&#10;&#10;Description automatically generated">
            <a:extLst>
              <a:ext uri="{FF2B5EF4-FFF2-40B4-BE49-F238E27FC236}">
                <a16:creationId xmlns:a16="http://schemas.microsoft.com/office/drawing/2014/main" id="{37E399AD-80CE-ED93-57EB-2ACEFF1B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7992888" cy="436510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35751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63C7A874-322B-D469-FC99-E3400BB7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6725" y="2564904"/>
            <a:ext cx="8425755" cy="4124945"/>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97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0B4DBF6B-D853-8DBD-2CC8-352FD07D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9122" y="2564904"/>
            <a:ext cx="8425755" cy="4032250"/>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943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611560" y="2492896"/>
            <a:ext cx="8172450" cy="4365104"/>
          </a:xfrm>
        </p:spPr>
        <p:txBody>
          <a:bodyPr/>
          <a:lstStyle/>
          <a:p>
            <a:r>
              <a:rPr lang="en-US" dirty="0"/>
              <a:t>Recommendations for Future Analysis:</a:t>
            </a:r>
          </a:p>
          <a:p>
            <a:pPr lvl="1"/>
            <a:r>
              <a:rPr lang="en-US" dirty="0"/>
              <a:t>Gradient Boosting for model performance enhancement.</a:t>
            </a:r>
          </a:p>
          <a:p>
            <a:pPr lvl="1"/>
            <a:r>
              <a:rPr lang="en-US" dirty="0"/>
              <a:t>More models to be able to compare and determine the best results.</a:t>
            </a:r>
          </a:p>
          <a:p>
            <a:pPr lvl="1"/>
            <a:r>
              <a:rPr lang="en-US" dirty="0"/>
              <a:t>Different data from other cities/countries to verify the ML model’s capacity.</a:t>
            </a:r>
          </a:p>
          <a:p>
            <a:r>
              <a:rPr lang="en-US" dirty="0"/>
              <a:t>If given more time, what we would have liked to do:</a:t>
            </a:r>
          </a:p>
          <a:p>
            <a:pPr lvl="1"/>
            <a:r>
              <a:rPr lang="en-US" dirty="0"/>
              <a:t>HTML Page to provide the user with a sense of interactivity that permits simultaneous filtering of various house features.</a:t>
            </a:r>
          </a:p>
          <a:p>
            <a:pPr lvl="1"/>
            <a:r>
              <a:rPr lang="en-US" dirty="0"/>
              <a:t>House Sale Prediction table.</a:t>
            </a:r>
          </a:p>
          <a:p>
            <a:pPr lvl="1"/>
            <a:r>
              <a:rPr lang="en-US" dirty="0"/>
              <a:t>Geocoding the neighborhoods for the visualization portion.</a:t>
            </a:r>
          </a:p>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(ML) model that can predict house prices in Ames City, IA, USA, for sellers and provide data visualization, via Tableau, in order to picture the outputs from the ML model.</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3329-F2CC-D40B-130F-166D77EACD8A}"/>
              </a:ext>
            </a:extLst>
          </p:cNvPr>
          <p:cNvSpPr>
            <a:spLocks noGrp="1"/>
          </p:cNvSpPr>
          <p:nvPr>
            <p:ph type="title"/>
          </p:nvPr>
        </p:nvSpPr>
        <p:spPr/>
        <p:txBody>
          <a:bodyPr/>
          <a:lstStyle/>
          <a:p>
            <a:r>
              <a:rPr lang="en-US" dirty="0"/>
              <a:t>Project Plan</a:t>
            </a:r>
            <a:endParaRPr lang="en-GB" dirty="0"/>
          </a:p>
        </p:txBody>
      </p:sp>
      <p:graphicFrame>
        <p:nvGraphicFramePr>
          <p:cNvPr id="4" name="Content Placeholder 3">
            <a:extLst>
              <a:ext uri="{FF2B5EF4-FFF2-40B4-BE49-F238E27FC236}">
                <a16:creationId xmlns:a16="http://schemas.microsoft.com/office/drawing/2014/main" id="{4A395FB0-832D-EBC2-4EC1-117D3737A98B}"/>
              </a:ext>
            </a:extLst>
          </p:cNvPr>
          <p:cNvGraphicFramePr>
            <a:graphicFrameLocks noGrp="1"/>
          </p:cNvGraphicFramePr>
          <p:nvPr>
            <p:ph idx="1"/>
            <p:extLst>
              <p:ext uri="{D42A27DB-BD31-4B8C-83A1-F6EECF244321}">
                <p14:modId xmlns:p14="http://schemas.microsoft.com/office/powerpoint/2010/main" val="131044610"/>
              </p:ext>
            </p:extLst>
          </p:nvPr>
        </p:nvGraphicFramePr>
        <p:xfrm>
          <a:off x="503238" y="2276474"/>
          <a:ext cx="8172450" cy="453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6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57200" y="485800"/>
            <a:ext cx="8229600" cy="1143000"/>
          </a:xfrm>
        </p:spPr>
        <p:txBody>
          <a:bodyPr wrap="square" anchor="ctr">
            <a:normAutofit/>
          </a:bodyPr>
          <a:lstStyle/>
          <a:p>
            <a:r>
              <a:rPr lang="en-US" dirty="0"/>
              <a:t>The Plan</a:t>
            </a:r>
            <a:endParaRPr lang="uk-UA" dirty="0"/>
          </a:p>
        </p:txBody>
      </p:sp>
      <p:pic>
        <p:nvPicPr>
          <p:cNvPr id="3" name="Picture 2">
            <a:extLst>
              <a:ext uri="{FF2B5EF4-FFF2-40B4-BE49-F238E27FC236}">
                <a16:creationId xmlns:a16="http://schemas.microsoft.com/office/drawing/2014/main" id="{5AC4E2E4-501A-47F8-3022-6ABA11B9B13E}"/>
              </a:ext>
            </a:extLst>
          </p:cNvPr>
          <p:cNvPicPr>
            <a:picLocks noChangeAspect="1"/>
          </p:cNvPicPr>
          <p:nvPr/>
        </p:nvPicPr>
        <p:blipFill>
          <a:blip r:embed="rId3"/>
          <a:stretch>
            <a:fillRect/>
          </a:stretch>
        </p:blipFill>
        <p:spPr>
          <a:xfrm>
            <a:off x="503238" y="2481580"/>
            <a:ext cx="4010025" cy="3899748"/>
          </a:xfrm>
          <a:prstGeom prst="rect">
            <a:avLst/>
          </a:prstGeom>
          <a:noFill/>
        </p:spPr>
      </p:pic>
      <p:sp>
        <p:nvSpPr>
          <p:cNvPr id="281613" name="Content Placeholder 3">
            <a:extLst>
              <a:ext uri="{FF2B5EF4-FFF2-40B4-BE49-F238E27FC236}">
                <a16:creationId xmlns:a16="http://schemas.microsoft.com/office/drawing/2014/main" id="{0D655D83-9F97-DA38-0EE4-EE47327ACF76}"/>
              </a:ext>
            </a:extLst>
          </p:cNvPr>
          <p:cNvSpPr>
            <a:spLocks noGrp="1"/>
          </p:cNvSpPr>
          <p:nvPr>
            <p:ph sz="half" idx="2"/>
          </p:nvPr>
        </p:nvSpPr>
        <p:spPr>
          <a:xfrm>
            <a:off x="4665663" y="2487338"/>
            <a:ext cx="4010025" cy="3965998"/>
          </a:xfrm>
        </p:spPr>
        <p:txBody>
          <a:bodyPr/>
          <a:lstStyle/>
          <a:p>
            <a:r>
              <a:rPr lang="en-US" dirty="0"/>
              <a:t>Allowed for task delegation</a:t>
            </a:r>
          </a:p>
          <a:p>
            <a:r>
              <a:rPr lang="en-US" dirty="0"/>
              <a:t>Aided in time management</a:t>
            </a:r>
          </a:p>
          <a:p>
            <a:r>
              <a:rPr lang="en-US" dirty="0"/>
              <a:t>Ensured quality assurance remained constant</a:t>
            </a:r>
          </a:p>
          <a:p>
            <a:r>
              <a:rPr lang="en-US" dirty="0"/>
              <a:t>Used Slack to communicate ideas, and weekly meetings</a:t>
            </a:r>
          </a:p>
          <a:p>
            <a:endParaRPr lang="en-US" dirty="0"/>
          </a:p>
        </p:txBody>
      </p:sp>
    </p:spTree>
    <p:extLst>
      <p:ext uri="{BB962C8B-B14F-4D97-AF65-F5344CB8AC3E}">
        <p14:creationId xmlns:p14="http://schemas.microsoft.com/office/powerpoint/2010/main" val="124126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66725" y="2636912"/>
            <a:ext cx="4079869" cy="4032250"/>
          </a:xfrm>
        </p:spPr>
        <p:txBody>
          <a:bodyPr wrap="square" anchor="t">
            <a:normAutofit/>
          </a:bodyPr>
          <a:lstStyle/>
          <a:p>
            <a:pPr>
              <a:lnSpc>
                <a:spcPts val="2800"/>
              </a:lnSpc>
              <a:spcBef>
                <a:spcPts val="600"/>
              </a:spcBef>
            </a:pPr>
            <a:r>
              <a:rPr lang="en-CA" sz="2000" dirty="0">
                <a:ea typeface="Verdana" panose="020B0604030504040204" pitchFamily="34" charset="0"/>
                <a:cs typeface="Verdana" panose="020B0604030504040204" pitchFamily="34" charset="0"/>
              </a:rPr>
              <a:t>Many homeowners look to sell their homes. </a:t>
            </a:r>
            <a:endParaRPr lang="en-CA" sz="800" dirty="0">
              <a:ea typeface="Verdana" panose="020B0604030504040204" pitchFamily="34" charset="0"/>
              <a:cs typeface="Verdana" panose="020B0604030504040204" pitchFamily="34" charset="0"/>
            </a:endParaRPr>
          </a:p>
          <a:p>
            <a:pPr>
              <a:lnSpc>
                <a:spcPts val="2800"/>
              </a:lnSpc>
              <a:spcBef>
                <a:spcPts val="600"/>
              </a:spcBef>
            </a:pPr>
            <a:r>
              <a:rPr lang="en-CA" sz="2000" dirty="0">
                <a:ea typeface="Verdana" panose="020B0604030504040204" pitchFamily="34" charset="0"/>
                <a:cs typeface="Verdana" panose="020B0604030504040204" pitchFamily="34" charset="0"/>
              </a:rPr>
              <a:t>Using our visualization, users will be able to pinpoint what key factors need to be taken into consideration to maximize the sale of their home. </a:t>
            </a:r>
          </a:p>
          <a:p>
            <a:pPr>
              <a:lnSpc>
                <a:spcPts val="2800"/>
              </a:lnSpc>
              <a:spcBef>
                <a:spcPts val="600"/>
              </a:spcBef>
            </a:pPr>
            <a:r>
              <a:rPr lang="en-CA" sz="2000" b="0" i="0" dirty="0">
                <a:effectLst/>
              </a:rPr>
              <a:t>This model can be adapted to any country, and city, in the world.</a:t>
            </a:r>
            <a:endParaRPr lang="en-US" altLang="ko-KR" sz="2000" dirty="0"/>
          </a:p>
          <a:p>
            <a:pPr marL="0" indent="0">
              <a:lnSpc>
                <a:spcPts val="2800"/>
              </a:lnSpc>
              <a:spcBef>
                <a:spcPts val="0"/>
              </a:spcBef>
              <a:buNone/>
            </a:pPr>
            <a:endParaRPr lang="en-CA" sz="2000" dirty="0">
              <a:ea typeface="Verdana" panose="020B0604030504040204" pitchFamily="34" charset="0"/>
              <a:cs typeface="Verdana" panose="020B0604030504040204" pitchFamily="34" charset="0"/>
            </a:endParaRP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Answers Are We Looking For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636912"/>
            <a:ext cx="3420690" cy="4176712"/>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sp>
        <p:nvSpPr>
          <p:cNvPr id="5" name="AutoShape 3">
            <a:extLst>
              <a:ext uri="{FF2B5EF4-FFF2-40B4-BE49-F238E27FC236}">
                <a16:creationId xmlns:a16="http://schemas.microsoft.com/office/drawing/2014/main" id="{AB63F758-7B0C-326B-71A4-E2A9649D4E64}"/>
              </a:ext>
            </a:extLst>
          </p:cNvPr>
          <p:cNvSpPr>
            <a:spLocks noChangeArrowheads="1"/>
          </p:cNvSpPr>
          <p:nvPr/>
        </p:nvSpPr>
        <p:spPr bwMode="auto">
          <a:xfrm flipV="1">
            <a:off x="7235825" y="2472159"/>
            <a:ext cx="1371600" cy="2385016"/>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8">
            <a:extLst>
              <a:ext uri="{FF2B5EF4-FFF2-40B4-BE49-F238E27FC236}">
                <a16:creationId xmlns:a16="http://schemas.microsoft.com/office/drawing/2014/main" id="{BDD92CCE-94EE-72AC-5010-454E0C2F450E}"/>
              </a:ext>
            </a:extLst>
          </p:cNvPr>
          <p:cNvSpPr>
            <a:spLocks noChangeArrowheads="1"/>
          </p:cNvSpPr>
          <p:nvPr/>
        </p:nvSpPr>
        <p:spPr bwMode="auto">
          <a:xfrm flipV="1">
            <a:off x="2953437" y="2582863"/>
            <a:ext cx="1371600" cy="1262063"/>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a:extLst>
              <a:ext uri="{FF2B5EF4-FFF2-40B4-BE49-F238E27FC236}">
                <a16:creationId xmlns:a16="http://schemas.microsoft.com/office/drawing/2014/main" id="{04B7989C-A167-614A-4C23-A630B286F9B2}"/>
              </a:ext>
            </a:extLst>
          </p:cNvPr>
          <p:cNvSpPr txBox="1">
            <a:spLocks noChangeArrowheads="1"/>
          </p:cNvSpPr>
          <p:nvPr/>
        </p:nvSpPr>
        <p:spPr bwMode="auto">
          <a:xfrm>
            <a:off x="2856600" y="3155886"/>
            <a:ext cx="1584325" cy="52322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buFontTx/>
              <a:buChar char="•"/>
            </a:pPr>
            <a:endParaRPr lang="en-US" altLang="ko-KR" sz="1400" dirty="0">
              <a:latin typeface="Verdana" pitchFamily="34" charset="0"/>
              <a:ea typeface="굴림" charset="-127"/>
            </a:endParaRPr>
          </a:p>
        </p:txBody>
      </p:sp>
      <p:sp>
        <p:nvSpPr>
          <p:cNvPr id="9" name="Text Box 10">
            <a:extLst>
              <a:ext uri="{FF2B5EF4-FFF2-40B4-BE49-F238E27FC236}">
                <a16:creationId xmlns:a16="http://schemas.microsoft.com/office/drawing/2014/main" id="{C7995228-7599-851F-518B-A60A340D714D}"/>
              </a:ext>
            </a:extLst>
          </p:cNvPr>
          <p:cNvSpPr txBox="1">
            <a:spLocks noChangeArrowheads="1"/>
          </p:cNvSpPr>
          <p:nvPr/>
        </p:nvSpPr>
        <p:spPr bwMode="auto">
          <a:xfrm>
            <a:off x="7140271" y="2998575"/>
            <a:ext cx="1584325" cy="2154436"/>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ML - </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10" name="Group 30">
            <a:extLst>
              <a:ext uri="{FF2B5EF4-FFF2-40B4-BE49-F238E27FC236}">
                <a16:creationId xmlns:a16="http://schemas.microsoft.com/office/drawing/2014/main" id="{3A96A905-6A3D-B4F8-1F5E-2E5D7E2720E7}"/>
              </a:ext>
            </a:extLst>
          </p:cNvPr>
          <p:cNvGrpSpPr>
            <a:grpSpLocks/>
          </p:cNvGrpSpPr>
          <p:nvPr/>
        </p:nvGrpSpPr>
        <p:grpSpPr bwMode="auto">
          <a:xfrm>
            <a:off x="2737537" y="1537123"/>
            <a:ext cx="1800225" cy="1576387"/>
            <a:chOff x="1111" y="1394"/>
            <a:chExt cx="1134" cy="993"/>
          </a:xfrm>
        </p:grpSpPr>
        <p:grpSp>
          <p:nvGrpSpPr>
            <p:cNvPr id="11" name="Group 31">
              <a:extLst>
                <a:ext uri="{FF2B5EF4-FFF2-40B4-BE49-F238E27FC236}">
                  <a16:creationId xmlns:a16="http://schemas.microsoft.com/office/drawing/2014/main" id="{CA57978A-760C-ED94-A2AE-73B5728C896A}"/>
                </a:ext>
              </a:extLst>
            </p:cNvPr>
            <p:cNvGrpSpPr>
              <a:grpSpLocks/>
            </p:cNvGrpSpPr>
            <p:nvPr/>
          </p:nvGrpSpPr>
          <p:grpSpPr bwMode="auto">
            <a:xfrm>
              <a:off x="1111" y="1394"/>
              <a:ext cx="1134" cy="993"/>
              <a:chOff x="2336" y="3117"/>
              <a:chExt cx="1134" cy="993"/>
            </a:xfrm>
          </p:grpSpPr>
          <p:grpSp>
            <p:nvGrpSpPr>
              <p:cNvPr id="13" name="Group 32">
                <a:extLst>
                  <a:ext uri="{FF2B5EF4-FFF2-40B4-BE49-F238E27FC236}">
                    <a16:creationId xmlns:a16="http://schemas.microsoft.com/office/drawing/2014/main" id="{F417F3BE-E9CF-F6FA-FC8F-5DF2CEC38C14}"/>
                  </a:ext>
                </a:extLst>
              </p:cNvPr>
              <p:cNvGrpSpPr>
                <a:grpSpLocks/>
              </p:cNvGrpSpPr>
              <p:nvPr/>
            </p:nvGrpSpPr>
            <p:grpSpPr bwMode="auto">
              <a:xfrm>
                <a:off x="2336" y="3117"/>
                <a:ext cx="1134" cy="993"/>
                <a:chOff x="868" y="1477"/>
                <a:chExt cx="4251" cy="2141"/>
              </a:xfrm>
            </p:grpSpPr>
            <p:sp>
              <p:nvSpPr>
                <p:cNvPr id="24" name="Oval 33">
                  <a:extLst>
                    <a:ext uri="{FF2B5EF4-FFF2-40B4-BE49-F238E27FC236}">
                      <a16:creationId xmlns:a16="http://schemas.microsoft.com/office/drawing/2014/main" id="{9E8D9908-9D6C-BF91-D331-4FF6938BD10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4">
                  <a:extLst>
                    <a:ext uri="{FF2B5EF4-FFF2-40B4-BE49-F238E27FC236}">
                      <a16:creationId xmlns:a16="http://schemas.microsoft.com/office/drawing/2014/main" id="{02F3C460-7370-4DC2-95E0-A6B77199FAF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Oval 35">
                <a:extLst>
                  <a:ext uri="{FF2B5EF4-FFF2-40B4-BE49-F238E27FC236}">
                    <a16:creationId xmlns:a16="http://schemas.microsoft.com/office/drawing/2014/main" id="{DF48BC0D-712B-B18C-9347-FE2E3F322E3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3" name="Oval 36">
                <a:extLst>
                  <a:ext uri="{FF2B5EF4-FFF2-40B4-BE49-F238E27FC236}">
                    <a16:creationId xmlns:a16="http://schemas.microsoft.com/office/drawing/2014/main" id="{14730360-0C35-3A19-904C-6849290C308D}"/>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2" name="Rectangle 37">
              <a:extLst>
                <a:ext uri="{FF2B5EF4-FFF2-40B4-BE49-F238E27FC236}">
                  <a16:creationId xmlns:a16="http://schemas.microsoft.com/office/drawing/2014/main" id="{06D5C2D9-EA6A-F079-CBD0-4DDB7C0188B6}"/>
                </a:ext>
              </a:extLst>
            </p:cNvPr>
            <p:cNvSpPr>
              <a:spLocks noChangeArrowheads="1"/>
            </p:cNvSpPr>
            <p:nvPr/>
          </p:nvSpPr>
          <p:spPr bwMode="auto">
            <a:xfrm>
              <a:off x="1157" y="1596"/>
              <a:ext cx="10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Visualization</a:t>
              </a:r>
              <a:endParaRPr lang="en-US" sz="2000" b="1" baseline="-25000" dirty="0">
                <a:solidFill>
                  <a:schemeClr val="bg1"/>
                </a:solidFill>
              </a:endParaRPr>
            </a:p>
          </p:txBody>
        </p:sp>
      </p:grpSp>
      <p:grpSp>
        <p:nvGrpSpPr>
          <p:cNvPr id="34" name="Group 30">
            <a:extLst>
              <a:ext uri="{FF2B5EF4-FFF2-40B4-BE49-F238E27FC236}">
                <a16:creationId xmlns:a16="http://schemas.microsoft.com/office/drawing/2014/main" id="{6AC3BE53-C884-E970-FDBE-CD5F34E1AC8D}"/>
              </a:ext>
            </a:extLst>
          </p:cNvPr>
          <p:cNvGrpSpPr>
            <a:grpSpLocks/>
          </p:cNvGrpSpPr>
          <p:nvPr/>
        </p:nvGrpSpPr>
        <p:grpSpPr bwMode="auto">
          <a:xfrm>
            <a:off x="7057319" y="1428007"/>
            <a:ext cx="1800225" cy="1576387"/>
            <a:chOff x="1111" y="1394"/>
            <a:chExt cx="1134" cy="993"/>
          </a:xfrm>
        </p:grpSpPr>
        <p:grpSp>
          <p:nvGrpSpPr>
            <p:cNvPr id="35" name="Group 31">
              <a:extLst>
                <a:ext uri="{FF2B5EF4-FFF2-40B4-BE49-F238E27FC236}">
                  <a16:creationId xmlns:a16="http://schemas.microsoft.com/office/drawing/2014/main" id="{F4F925DC-4602-882F-79E4-1A1240DA23C1}"/>
                </a:ext>
              </a:extLst>
            </p:cNvPr>
            <p:cNvGrpSpPr>
              <a:grpSpLocks/>
            </p:cNvGrpSpPr>
            <p:nvPr/>
          </p:nvGrpSpPr>
          <p:grpSpPr bwMode="auto">
            <a:xfrm>
              <a:off x="1111" y="1394"/>
              <a:ext cx="1134" cy="993"/>
              <a:chOff x="2336" y="3117"/>
              <a:chExt cx="1134" cy="993"/>
            </a:xfrm>
          </p:grpSpPr>
          <p:grpSp>
            <p:nvGrpSpPr>
              <p:cNvPr id="37" name="Group 32">
                <a:extLst>
                  <a:ext uri="{FF2B5EF4-FFF2-40B4-BE49-F238E27FC236}">
                    <a16:creationId xmlns:a16="http://schemas.microsoft.com/office/drawing/2014/main" id="{82CF77ED-54C9-C100-B695-20763C50951E}"/>
                  </a:ext>
                </a:extLst>
              </p:cNvPr>
              <p:cNvGrpSpPr>
                <a:grpSpLocks/>
              </p:cNvGrpSpPr>
              <p:nvPr/>
            </p:nvGrpSpPr>
            <p:grpSpPr bwMode="auto">
              <a:xfrm>
                <a:off x="2336" y="3117"/>
                <a:ext cx="1134" cy="993"/>
                <a:chOff x="868" y="1477"/>
                <a:chExt cx="4251" cy="2141"/>
              </a:xfrm>
            </p:grpSpPr>
            <p:sp>
              <p:nvSpPr>
                <p:cNvPr id="40" name="Oval 33">
                  <a:extLst>
                    <a:ext uri="{FF2B5EF4-FFF2-40B4-BE49-F238E27FC236}">
                      <a16:creationId xmlns:a16="http://schemas.microsoft.com/office/drawing/2014/main" id="{5EB75558-F76A-226E-E31C-7DC553CBA746}"/>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4">
                  <a:extLst>
                    <a:ext uri="{FF2B5EF4-FFF2-40B4-BE49-F238E27FC236}">
                      <a16:creationId xmlns:a16="http://schemas.microsoft.com/office/drawing/2014/main" id="{6872D522-C681-92D3-8676-F896A545892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Oval 35">
                <a:extLst>
                  <a:ext uri="{FF2B5EF4-FFF2-40B4-BE49-F238E27FC236}">
                    <a16:creationId xmlns:a16="http://schemas.microsoft.com/office/drawing/2014/main" id="{935926D6-BC23-5C0E-1D8C-91B7CC767EEB}"/>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9" name="Oval 36">
                <a:extLst>
                  <a:ext uri="{FF2B5EF4-FFF2-40B4-BE49-F238E27FC236}">
                    <a16:creationId xmlns:a16="http://schemas.microsoft.com/office/drawing/2014/main" id="{43A7F7B2-9A87-3AEC-AC1D-C7D1DAD663F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36" name="Rectangle 37">
              <a:extLst>
                <a:ext uri="{FF2B5EF4-FFF2-40B4-BE49-F238E27FC236}">
                  <a16:creationId xmlns:a16="http://schemas.microsoft.com/office/drawing/2014/main" id="{12DC4235-309B-0E9F-F4FF-0DF3DF79A5C6}"/>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sp>
        <p:nvSpPr>
          <p:cNvPr id="42" name="AutoShape 12">
            <a:extLst>
              <a:ext uri="{FF2B5EF4-FFF2-40B4-BE49-F238E27FC236}">
                <a16:creationId xmlns:a16="http://schemas.microsoft.com/office/drawing/2014/main" id="{1AF7CB91-D672-A922-55F4-26C1C4E88A78}"/>
              </a:ext>
            </a:extLst>
          </p:cNvPr>
          <p:cNvSpPr>
            <a:spLocks noChangeArrowheads="1"/>
          </p:cNvSpPr>
          <p:nvPr/>
        </p:nvSpPr>
        <p:spPr bwMode="auto">
          <a:xfrm flipV="1">
            <a:off x="5055065" y="2554583"/>
            <a:ext cx="1371600" cy="1202605"/>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13">
            <a:extLst>
              <a:ext uri="{FF2B5EF4-FFF2-40B4-BE49-F238E27FC236}">
                <a16:creationId xmlns:a16="http://schemas.microsoft.com/office/drawing/2014/main" id="{663A59CC-24E3-F0B2-93BB-BD3CA7BB70A2}"/>
              </a:ext>
            </a:extLst>
          </p:cNvPr>
          <p:cNvSpPr txBox="1">
            <a:spLocks noChangeArrowheads="1"/>
          </p:cNvSpPr>
          <p:nvPr/>
        </p:nvSpPr>
        <p:spPr bwMode="auto">
          <a:xfrm>
            <a:off x="5002862" y="3243118"/>
            <a:ext cx="1585912"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a:p>
            <a:pPr algn="ctr" eaLnBrk="0" hangingPunct="0"/>
            <a:r>
              <a:rPr lang="en-US" altLang="ko-KR" sz="1400" dirty="0">
                <a:latin typeface="Verdana" pitchFamily="34" charset="0"/>
                <a:ea typeface="굴림" charset="-127"/>
              </a:rPr>
              <a:t>ERD</a:t>
            </a:r>
          </a:p>
          <a:p>
            <a:pPr algn="ctr" eaLnBrk="0" hangingPunct="0"/>
            <a:endParaRPr lang="en-US" altLang="ko-KR" sz="1400" dirty="0">
              <a:latin typeface="Verdana" pitchFamily="34" charset="0"/>
              <a:ea typeface="굴림" charset="-127"/>
            </a:endParaRPr>
          </a:p>
        </p:txBody>
      </p:sp>
      <p:grpSp>
        <p:nvGrpSpPr>
          <p:cNvPr id="52" name="Group 30">
            <a:extLst>
              <a:ext uri="{FF2B5EF4-FFF2-40B4-BE49-F238E27FC236}">
                <a16:creationId xmlns:a16="http://schemas.microsoft.com/office/drawing/2014/main" id="{0D08A1F6-FF71-F47D-B6A2-F1A7720331A8}"/>
              </a:ext>
            </a:extLst>
          </p:cNvPr>
          <p:cNvGrpSpPr>
            <a:grpSpLocks/>
          </p:cNvGrpSpPr>
          <p:nvPr/>
        </p:nvGrpSpPr>
        <p:grpSpPr bwMode="auto">
          <a:xfrm>
            <a:off x="4874253" y="1583033"/>
            <a:ext cx="1800225" cy="1576387"/>
            <a:chOff x="1111" y="1394"/>
            <a:chExt cx="1134" cy="993"/>
          </a:xfrm>
        </p:grpSpPr>
        <p:grpSp>
          <p:nvGrpSpPr>
            <p:cNvPr id="53" name="Group 31">
              <a:extLst>
                <a:ext uri="{FF2B5EF4-FFF2-40B4-BE49-F238E27FC236}">
                  <a16:creationId xmlns:a16="http://schemas.microsoft.com/office/drawing/2014/main" id="{89C11855-6513-E3CC-8330-0999BBB895D9}"/>
                </a:ext>
              </a:extLst>
            </p:cNvPr>
            <p:cNvGrpSpPr>
              <a:grpSpLocks/>
            </p:cNvGrpSpPr>
            <p:nvPr/>
          </p:nvGrpSpPr>
          <p:grpSpPr bwMode="auto">
            <a:xfrm>
              <a:off x="1111" y="1394"/>
              <a:ext cx="1134" cy="993"/>
              <a:chOff x="2336" y="3117"/>
              <a:chExt cx="1134" cy="993"/>
            </a:xfrm>
          </p:grpSpPr>
          <p:grpSp>
            <p:nvGrpSpPr>
              <p:cNvPr id="55" name="Group 32">
                <a:extLst>
                  <a:ext uri="{FF2B5EF4-FFF2-40B4-BE49-F238E27FC236}">
                    <a16:creationId xmlns:a16="http://schemas.microsoft.com/office/drawing/2014/main" id="{51185C70-9650-0BDD-A03C-6A986FF4107C}"/>
                  </a:ext>
                </a:extLst>
              </p:cNvPr>
              <p:cNvGrpSpPr>
                <a:grpSpLocks/>
              </p:cNvGrpSpPr>
              <p:nvPr/>
            </p:nvGrpSpPr>
            <p:grpSpPr bwMode="auto">
              <a:xfrm>
                <a:off x="2336" y="3117"/>
                <a:ext cx="1134" cy="993"/>
                <a:chOff x="868" y="1477"/>
                <a:chExt cx="4251" cy="2141"/>
              </a:xfrm>
            </p:grpSpPr>
            <p:sp>
              <p:nvSpPr>
                <p:cNvPr id="58" name="Oval 33">
                  <a:extLst>
                    <a:ext uri="{FF2B5EF4-FFF2-40B4-BE49-F238E27FC236}">
                      <a16:creationId xmlns:a16="http://schemas.microsoft.com/office/drawing/2014/main" id="{BADE8E36-890E-9E02-B157-24BFA55F5D14}"/>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34">
                  <a:extLst>
                    <a:ext uri="{FF2B5EF4-FFF2-40B4-BE49-F238E27FC236}">
                      <a16:creationId xmlns:a16="http://schemas.microsoft.com/office/drawing/2014/main" id="{C61AE14D-D787-452C-64D0-1F49D8C0768F}"/>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Oval 35">
                <a:extLst>
                  <a:ext uri="{FF2B5EF4-FFF2-40B4-BE49-F238E27FC236}">
                    <a16:creationId xmlns:a16="http://schemas.microsoft.com/office/drawing/2014/main" id="{719CF6E6-638C-821A-668F-EA02932EABE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57" name="Oval 36">
                <a:extLst>
                  <a:ext uri="{FF2B5EF4-FFF2-40B4-BE49-F238E27FC236}">
                    <a16:creationId xmlns:a16="http://schemas.microsoft.com/office/drawing/2014/main" id="{F7FCB6A0-3F25-162D-B23A-E6D44DDA5B66}"/>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54" name="Rectangle 37">
              <a:extLst>
                <a:ext uri="{FF2B5EF4-FFF2-40B4-BE49-F238E27FC236}">
                  <a16:creationId xmlns:a16="http://schemas.microsoft.com/office/drawing/2014/main" id="{ECCCF530-8D91-C388-5619-233B6F8781C0}"/>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4945961" y="2852936"/>
            <a:ext cx="4198039" cy="3622663"/>
          </a:xfrm>
        </p:spPr>
        <p:txBody>
          <a:bodyPr/>
          <a:lstStyle/>
          <a:p>
            <a:pPr>
              <a:lnSpc>
                <a:spcPts val="2700"/>
              </a:lnSpc>
            </a:pPr>
            <a:r>
              <a:rPr lang="en-US" dirty="0"/>
              <a:t>The original data was retrieved from Kaggle.</a:t>
            </a:r>
          </a:p>
          <a:p>
            <a:pPr>
              <a:lnSpc>
                <a:spcPts val="2700"/>
              </a:lnSpc>
            </a:pPr>
            <a:r>
              <a:rPr lang="en-US" dirty="0"/>
              <a:t>A competition on predicting sales prices.</a:t>
            </a:r>
          </a:p>
          <a:p>
            <a:pPr>
              <a:lnSpc>
                <a:spcPts val="2700"/>
              </a:lnSpc>
            </a:pPr>
            <a:r>
              <a:rPr lang="en-US" dirty="0"/>
              <a:t>Composed of 81 columns and 1460 rows.</a:t>
            </a:r>
          </a:p>
          <a:p>
            <a:pPr>
              <a:lnSpc>
                <a:spcPts val="2700"/>
              </a:lnSpc>
            </a:pPr>
            <a:r>
              <a:rPr lang="en-US" dirty="0"/>
              <a:t>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4" tooltip="https://www.duperrin.com/english/2017/07/20/being-data-driven-means-being-contex-driven/data-mining-infographic/"/>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12991</TotalTime>
  <Words>2354</Words>
  <Application>Microsoft Macintosh PowerPoint</Application>
  <PresentationFormat>On-screen Show (4:3)</PresentationFormat>
  <Paragraphs>214</Paragraphs>
  <Slides>27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-apple-system</vt:lpstr>
      <vt:lpstr>Arial</vt:lpstr>
      <vt:lpstr>Futura LT Book</vt:lpstr>
      <vt:lpstr>Verdana</vt:lpstr>
      <vt:lpstr>template</vt:lpstr>
      <vt:lpstr>FINAL PROJECT </vt:lpstr>
      <vt:lpstr>Agenda</vt:lpstr>
      <vt:lpstr>Overview of the Project</vt:lpstr>
      <vt:lpstr>Project Plan</vt:lpstr>
      <vt:lpstr>The Plan</vt:lpstr>
      <vt:lpstr>Why was This Topic Chosen?</vt:lpstr>
      <vt:lpstr>What Answers Are We Looking For</vt:lpstr>
      <vt:lpstr>Technologies Used in the Project</vt:lpstr>
      <vt:lpstr>Data Description</vt:lpstr>
      <vt:lpstr>Data Cleaning  &amp; Exploration</vt:lpstr>
      <vt:lpstr>Data Description The Variables</vt:lpstr>
      <vt:lpstr>The Database Schema</vt:lpstr>
      <vt:lpstr>Analysis on the Machine Learning Model </vt:lpstr>
      <vt:lpstr>Performance Comparison of  2 Models</vt:lpstr>
      <vt:lpstr>Top 10 Most Important Features</vt:lpstr>
      <vt:lpstr>Refining The Model</vt:lpstr>
      <vt:lpstr>Visualization of Predicted Values Vs. Actual Values </vt:lpstr>
      <vt:lpstr>Visualization of Predicted Values Vs. Actual Values </vt:lpstr>
      <vt:lpstr>Conclusion of Comparison</vt:lpstr>
      <vt:lpstr>Results of Analysis Best time of the year to sell? </vt:lpstr>
      <vt:lpstr>Results of Analysis Best time of the year to sell? </vt:lpstr>
      <vt:lpstr>Results of Analysis What neighborhood has higher sale prices?</vt:lpstr>
      <vt:lpstr>Results of Analysis What neighborhood has higher sale prices?</vt:lpstr>
      <vt:lpstr>Results of Analysis How does the age of the house (Year built) affect the sale price of a home?</vt:lpstr>
      <vt:lpstr>Results of Analysis How does the age of the house (Year built) affect the sale price of a home?</vt:lpstr>
      <vt:lpstr>Recommendations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171</cp:revision>
  <dcterms:created xsi:type="dcterms:W3CDTF">2006-06-13T13:40:09Z</dcterms:created>
  <dcterms:modified xsi:type="dcterms:W3CDTF">2023-02-07T23:46:29Z</dcterms:modified>
</cp:coreProperties>
</file>